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>
  <p:sldMasterIdLst>
    <p:sldMasterId id="2147483648" r:id="rId1"/>
  </p:sldMasterIdLst>
  <p:notesMasterIdLst>
    <p:notesMasterId r:id="rId46"/>
  </p:notesMasterIdLst>
  <p:sldIdLst>
    <p:sldId id="256" r:id="rId2"/>
    <p:sldId id="261" r:id="rId3"/>
    <p:sldId id="259" r:id="rId4"/>
    <p:sldId id="269" r:id="rId5"/>
    <p:sldId id="260" r:id="rId6"/>
    <p:sldId id="279" r:id="rId7"/>
    <p:sldId id="280" r:id="rId8"/>
    <p:sldId id="281" r:id="rId9"/>
    <p:sldId id="282" r:id="rId10"/>
    <p:sldId id="286" r:id="rId11"/>
    <p:sldId id="303" r:id="rId12"/>
    <p:sldId id="287" r:id="rId13"/>
    <p:sldId id="290" r:id="rId14"/>
    <p:sldId id="293" r:id="rId15"/>
    <p:sldId id="291" r:id="rId16"/>
    <p:sldId id="292" r:id="rId17"/>
    <p:sldId id="294" r:id="rId18"/>
    <p:sldId id="298" r:id="rId19"/>
    <p:sldId id="299" r:id="rId20"/>
    <p:sldId id="295" r:id="rId21"/>
    <p:sldId id="300" r:id="rId22"/>
    <p:sldId id="301" r:id="rId23"/>
    <p:sldId id="302" r:id="rId24"/>
    <p:sldId id="304" r:id="rId25"/>
    <p:sldId id="307" r:id="rId26"/>
    <p:sldId id="305" r:id="rId27"/>
    <p:sldId id="306" r:id="rId28"/>
    <p:sldId id="308" r:id="rId29"/>
    <p:sldId id="323" r:id="rId30"/>
    <p:sldId id="322" r:id="rId31"/>
    <p:sldId id="309" r:id="rId32"/>
    <p:sldId id="310" r:id="rId33"/>
    <p:sldId id="311" r:id="rId34"/>
    <p:sldId id="312" r:id="rId35"/>
    <p:sldId id="313" r:id="rId36"/>
    <p:sldId id="314" r:id="rId37"/>
    <p:sldId id="315" r:id="rId38"/>
    <p:sldId id="317" r:id="rId39"/>
    <p:sldId id="316" r:id="rId40"/>
    <p:sldId id="318" r:id="rId41"/>
    <p:sldId id="319" r:id="rId42"/>
    <p:sldId id="320" r:id="rId43"/>
    <p:sldId id="321" r:id="rId44"/>
    <p:sldId id="324" r:id="rId45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8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B923"/>
    <a:srgbClr val="EAB2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48CDAC4-C8FD-45AA-BD22-97C4AC09B300}" v="98" dt="2023-10-12T06:13:37.72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3878" autoAdjust="0"/>
  </p:normalViewPr>
  <p:slideViewPr>
    <p:cSldViewPr>
      <p:cViewPr varScale="1">
        <p:scale>
          <a:sx n="70" d="100"/>
          <a:sy n="70" d="100"/>
        </p:scale>
        <p:origin x="216" y="84"/>
      </p:cViewPr>
      <p:guideLst>
        <p:guide orient="horz" pos="2158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microsoft.com/office/2016/11/relationships/changesInfo" Target="changesInfos/changesInfo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정현 박" userId="2fca6544b56a028e" providerId="LiveId" clId="{A48CDAC4-C8FD-45AA-BD22-97C4AC09B300}"/>
    <pc:docChg chg="custSel delSld modSld">
      <pc:chgData name="정현 박" userId="2fca6544b56a028e" providerId="LiveId" clId="{A48CDAC4-C8FD-45AA-BD22-97C4AC09B300}" dt="2023-10-12T06:13:41.538" v="205" actId="1076"/>
      <pc:docMkLst>
        <pc:docMk/>
      </pc:docMkLst>
      <pc:sldChg chg="del">
        <pc:chgData name="정현 박" userId="2fca6544b56a028e" providerId="LiveId" clId="{A48CDAC4-C8FD-45AA-BD22-97C4AC09B300}" dt="2023-10-12T06:09:49.616" v="90" actId="47"/>
        <pc:sldMkLst>
          <pc:docMk/>
          <pc:sldMk cId="0" sldId="262"/>
        </pc:sldMkLst>
      </pc:sldChg>
      <pc:sldChg chg="del">
        <pc:chgData name="정현 박" userId="2fca6544b56a028e" providerId="LiveId" clId="{A48CDAC4-C8FD-45AA-BD22-97C4AC09B300}" dt="2023-10-12T06:09:50.833" v="91" actId="47"/>
        <pc:sldMkLst>
          <pc:docMk/>
          <pc:sldMk cId="0" sldId="263"/>
        </pc:sldMkLst>
      </pc:sldChg>
      <pc:sldChg chg="del">
        <pc:chgData name="정현 박" userId="2fca6544b56a028e" providerId="LiveId" clId="{A48CDAC4-C8FD-45AA-BD22-97C4AC09B300}" dt="2023-10-12T06:09:51.601" v="92" actId="47"/>
        <pc:sldMkLst>
          <pc:docMk/>
          <pc:sldMk cId="0" sldId="264"/>
        </pc:sldMkLst>
      </pc:sldChg>
      <pc:sldChg chg="del">
        <pc:chgData name="정현 박" userId="2fca6544b56a028e" providerId="LiveId" clId="{A48CDAC4-C8FD-45AA-BD22-97C4AC09B300}" dt="2023-10-12T06:09:52.381" v="93" actId="47"/>
        <pc:sldMkLst>
          <pc:docMk/>
          <pc:sldMk cId="0" sldId="265"/>
        </pc:sldMkLst>
      </pc:sldChg>
      <pc:sldChg chg="del">
        <pc:chgData name="정현 박" userId="2fca6544b56a028e" providerId="LiveId" clId="{A48CDAC4-C8FD-45AA-BD22-97C4AC09B300}" dt="2023-10-12T06:09:53.521" v="94" actId="47"/>
        <pc:sldMkLst>
          <pc:docMk/>
          <pc:sldMk cId="0" sldId="266"/>
        </pc:sldMkLst>
      </pc:sldChg>
      <pc:sldChg chg="del">
        <pc:chgData name="정현 박" userId="2fca6544b56a028e" providerId="LiveId" clId="{A48CDAC4-C8FD-45AA-BD22-97C4AC09B300}" dt="2023-10-12T06:09:54.391" v="95" actId="47"/>
        <pc:sldMkLst>
          <pc:docMk/>
          <pc:sldMk cId="0" sldId="267"/>
        </pc:sldMkLst>
      </pc:sldChg>
      <pc:sldChg chg="del">
        <pc:chgData name="정현 박" userId="2fca6544b56a028e" providerId="LiveId" clId="{A48CDAC4-C8FD-45AA-BD22-97C4AC09B300}" dt="2023-10-12T06:09:55.213" v="96" actId="47"/>
        <pc:sldMkLst>
          <pc:docMk/>
          <pc:sldMk cId="0" sldId="268"/>
        </pc:sldMkLst>
      </pc:sldChg>
      <pc:sldChg chg="del">
        <pc:chgData name="정현 박" userId="2fca6544b56a028e" providerId="LiveId" clId="{A48CDAC4-C8FD-45AA-BD22-97C4AC09B300}" dt="2023-10-12T06:09:56.011" v="97" actId="47"/>
        <pc:sldMkLst>
          <pc:docMk/>
          <pc:sldMk cId="0" sldId="270"/>
        </pc:sldMkLst>
      </pc:sldChg>
      <pc:sldChg chg="del">
        <pc:chgData name="정현 박" userId="2fca6544b56a028e" providerId="LiveId" clId="{A48CDAC4-C8FD-45AA-BD22-97C4AC09B300}" dt="2023-10-12T06:09:56.770" v="98" actId="47"/>
        <pc:sldMkLst>
          <pc:docMk/>
          <pc:sldMk cId="0" sldId="271"/>
        </pc:sldMkLst>
      </pc:sldChg>
      <pc:sldChg chg="del">
        <pc:chgData name="정현 박" userId="2fca6544b56a028e" providerId="LiveId" clId="{A48CDAC4-C8FD-45AA-BD22-97C4AC09B300}" dt="2023-10-12T06:09:57.283" v="99" actId="47"/>
        <pc:sldMkLst>
          <pc:docMk/>
          <pc:sldMk cId="0" sldId="272"/>
        </pc:sldMkLst>
      </pc:sldChg>
      <pc:sldChg chg="del">
        <pc:chgData name="정현 박" userId="2fca6544b56a028e" providerId="LiveId" clId="{A48CDAC4-C8FD-45AA-BD22-97C4AC09B300}" dt="2023-10-12T06:09:57.839" v="100" actId="47"/>
        <pc:sldMkLst>
          <pc:docMk/>
          <pc:sldMk cId="0" sldId="273"/>
        </pc:sldMkLst>
      </pc:sldChg>
      <pc:sldChg chg="del">
        <pc:chgData name="정현 박" userId="2fca6544b56a028e" providerId="LiveId" clId="{A48CDAC4-C8FD-45AA-BD22-97C4AC09B300}" dt="2023-10-12T06:09:58.652" v="101" actId="47"/>
        <pc:sldMkLst>
          <pc:docMk/>
          <pc:sldMk cId="0" sldId="274"/>
        </pc:sldMkLst>
      </pc:sldChg>
      <pc:sldChg chg="del">
        <pc:chgData name="정현 박" userId="2fca6544b56a028e" providerId="LiveId" clId="{A48CDAC4-C8FD-45AA-BD22-97C4AC09B300}" dt="2023-10-12T06:09:59.331" v="102" actId="47"/>
        <pc:sldMkLst>
          <pc:docMk/>
          <pc:sldMk cId="0" sldId="275"/>
        </pc:sldMkLst>
      </pc:sldChg>
      <pc:sldChg chg="del">
        <pc:chgData name="정현 박" userId="2fca6544b56a028e" providerId="LiveId" clId="{A48CDAC4-C8FD-45AA-BD22-97C4AC09B300}" dt="2023-10-12T06:09:59.953" v="103" actId="47"/>
        <pc:sldMkLst>
          <pc:docMk/>
          <pc:sldMk cId="0" sldId="276"/>
        </pc:sldMkLst>
      </pc:sldChg>
      <pc:sldChg chg="del">
        <pc:chgData name="정현 박" userId="2fca6544b56a028e" providerId="LiveId" clId="{A48CDAC4-C8FD-45AA-BD22-97C4AC09B300}" dt="2023-10-12T06:10:00.662" v="104" actId="47"/>
        <pc:sldMkLst>
          <pc:docMk/>
          <pc:sldMk cId="0" sldId="277"/>
        </pc:sldMkLst>
      </pc:sldChg>
      <pc:sldChg chg="addSp modSp mod modAnim">
        <pc:chgData name="정현 박" userId="2fca6544b56a028e" providerId="LiveId" clId="{A48CDAC4-C8FD-45AA-BD22-97C4AC09B300}" dt="2023-10-12T06:13:41.538" v="205" actId="1076"/>
        <pc:sldMkLst>
          <pc:docMk/>
          <pc:sldMk cId="3716032490" sldId="307"/>
        </pc:sldMkLst>
        <pc:spChg chg="add mod">
          <ac:chgData name="정현 박" userId="2fca6544b56a028e" providerId="LiveId" clId="{A48CDAC4-C8FD-45AA-BD22-97C4AC09B300}" dt="2023-10-12T06:13:41.538" v="205" actId="1076"/>
          <ac:spMkLst>
            <pc:docMk/>
            <pc:sldMk cId="3716032490" sldId="307"/>
            <ac:spMk id="4" creationId="{A0E3DC54-A637-DEFC-6F44-034A89A3EE5B}"/>
          </ac:spMkLst>
        </pc:spChg>
        <pc:spChg chg="add mod">
          <ac:chgData name="정현 박" userId="2fca6544b56a028e" providerId="LiveId" clId="{A48CDAC4-C8FD-45AA-BD22-97C4AC09B300}" dt="2023-10-12T06:12:46.510" v="199" actId="20577"/>
          <ac:spMkLst>
            <pc:docMk/>
            <pc:sldMk cId="3716032490" sldId="307"/>
            <ac:spMk id="5" creationId="{8E772253-8D29-0C87-1619-1613CFFF8460}"/>
          </ac:spMkLst>
        </pc:spChg>
      </pc:sldChg>
      <pc:sldChg chg="addSp modSp mod modAnim">
        <pc:chgData name="정현 박" userId="2fca6544b56a028e" providerId="LiveId" clId="{A48CDAC4-C8FD-45AA-BD22-97C4AC09B300}" dt="2023-10-12T06:09:07.530" v="89"/>
        <pc:sldMkLst>
          <pc:docMk/>
          <pc:sldMk cId="2101129300" sldId="308"/>
        </pc:sldMkLst>
        <pc:picChg chg="add mod">
          <ac:chgData name="정현 박" userId="2fca6544b56a028e" providerId="LiveId" clId="{A48CDAC4-C8FD-45AA-BD22-97C4AC09B300}" dt="2023-10-12T06:04:36.108" v="0"/>
          <ac:picMkLst>
            <pc:docMk/>
            <pc:sldMk cId="2101129300" sldId="308"/>
            <ac:picMk id="3" creationId="{621B48CD-9294-3960-CE1B-C440CD463E34}"/>
          </ac:picMkLst>
        </pc:picChg>
        <pc:picChg chg="add mod">
          <ac:chgData name="정현 박" userId="2fca6544b56a028e" providerId="LiveId" clId="{A48CDAC4-C8FD-45AA-BD22-97C4AC09B300}" dt="2023-10-12T06:04:39.255" v="2" actId="1076"/>
          <ac:picMkLst>
            <pc:docMk/>
            <pc:sldMk cId="2101129300" sldId="308"/>
            <ac:picMk id="6" creationId="{F4D0D25E-7AF3-8904-9CF3-E6090585AC53}"/>
          </ac:picMkLst>
        </pc:picChg>
        <pc:picChg chg="add mod">
          <ac:chgData name="정현 박" userId="2fca6544b56a028e" providerId="LiveId" clId="{A48CDAC4-C8FD-45AA-BD22-97C4AC09B300}" dt="2023-10-12T06:04:41.979" v="4" actId="1076"/>
          <ac:picMkLst>
            <pc:docMk/>
            <pc:sldMk cId="2101129300" sldId="308"/>
            <ac:picMk id="7" creationId="{3EE285B9-2F82-7A7E-E069-AA793AA4C43A}"/>
          </ac:picMkLst>
        </pc:picChg>
        <pc:picChg chg="add mod">
          <ac:chgData name="정현 박" userId="2fca6544b56a028e" providerId="LiveId" clId="{A48CDAC4-C8FD-45AA-BD22-97C4AC09B300}" dt="2023-10-12T06:04:44.051" v="6" actId="1076"/>
          <ac:picMkLst>
            <pc:docMk/>
            <pc:sldMk cId="2101129300" sldId="308"/>
            <ac:picMk id="8" creationId="{F4A8E01C-1ADE-AF80-9D09-C4A2B4350AE7}"/>
          </ac:picMkLst>
        </pc:picChg>
        <pc:picChg chg="add mod">
          <ac:chgData name="정현 박" userId="2fca6544b56a028e" providerId="LiveId" clId="{A48CDAC4-C8FD-45AA-BD22-97C4AC09B300}" dt="2023-10-12T06:04:46.346" v="8" actId="1076"/>
          <ac:picMkLst>
            <pc:docMk/>
            <pc:sldMk cId="2101129300" sldId="308"/>
            <ac:picMk id="9" creationId="{1A75BAFB-F22C-AFAE-578F-67969CCCDA9D}"/>
          </ac:picMkLst>
        </pc:picChg>
        <pc:picChg chg="add mod">
          <ac:chgData name="정현 박" userId="2fca6544b56a028e" providerId="LiveId" clId="{A48CDAC4-C8FD-45AA-BD22-97C4AC09B300}" dt="2023-10-12T06:08:44.547" v="75"/>
          <ac:picMkLst>
            <pc:docMk/>
            <pc:sldMk cId="2101129300" sldId="308"/>
            <ac:picMk id="1026" creationId="{C3042B97-94A6-CB81-0DF9-734452E0677D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lvl="0"/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lvl="0"/>
            <a:fld id="{64D7E247-B574-474A-8EB1-40AB355FFF58}" type="datetime1">
              <a:rPr lang="ko-KR" altLang="en-US" smtClean="0"/>
              <a:t>2023-10-12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lvl="0"/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lvl="0"/>
            <a:fld id="{2698719E-F1BA-4712-9E15-5B3147249D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96244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한전 적자 현황 제시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98719E-F1BA-4712-9E15-5B3147249D4C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92713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지역차등제 방안 </a:t>
            </a:r>
            <a:r>
              <a:rPr lang="en-US" altLang="ko-KR" dirty="0"/>
              <a:t>-&gt; </a:t>
            </a:r>
            <a:r>
              <a:rPr lang="ko-KR" altLang="en-US" dirty="0"/>
              <a:t>현실적 </a:t>
            </a:r>
            <a:r>
              <a:rPr lang="en-US" altLang="ko-KR" dirty="0"/>
              <a:t>but </a:t>
            </a:r>
            <a:r>
              <a:rPr lang="ko-KR" altLang="en-US" dirty="0"/>
              <a:t>명확한 기준 없음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98719E-F1BA-4712-9E15-5B3147249D4C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51874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지역차등제 방안 </a:t>
            </a:r>
            <a:r>
              <a:rPr lang="en-US" altLang="ko-KR" dirty="0"/>
              <a:t>-&gt; </a:t>
            </a:r>
            <a:r>
              <a:rPr lang="ko-KR" altLang="en-US" dirty="0"/>
              <a:t>현실적 </a:t>
            </a:r>
            <a:r>
              <a:rPr lang="en-US" altLang="ko-KR" dirty="0"/>
              <a:t>but </a:t>
            </a:r>
            <a:r>
              <a:rPr lang="ko-KR" altLang="en-US" dirty="0"/>
              <a:t>명확한 기준 없음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98719E-F1BA-4712-9E15-5B3147249D4C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83273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지역차등제 방안 </a:t>
            </a:r>
            <a:r>
              <a:rPr lang="en-US" altLang="ko-KR" dirty="0"/>
              <a:t>-&gt; </a:t>
            </a:r>
            <a:r>
              <a:rPr lang="ko-KR" altLang="en-US" dirty="0"/>
              <a:t>현실적 </a:t>
            </a:r>
            <a:r>
              <a:rPr lang="en-US" altLang="ko-KR" dirty="0"/>
              <a:t>but </a:t>
            </a:r>
            <a:r>
              <a:rPr lang="ko-KR" altLang="en-US" dirty="0"/>
              <a:t>명확한 기준 없음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98719E-F1BA-4712-9E15-5B3147249D4C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28321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지역차등제 방안 </a:t>
            </a:r>
            <a:r>
              <a:rPr lang="en-US" altLang="ko-KR" dirty="0"/>
              <a:t>-&gt; </a:t>
            </a:r>
            <a:r>
              <a:rPr lang="ko-KR" altLang="en-US" dirty="0"/>
              <a:t>현실적 </a:t>
            </a:r>
            <a:r>
              <a:rPr lang="en-US" altLang="ko-KR" dirty="0"/>
              <a:t>but </a:t>
            </a:r>
            <a:r>
              <a:rPr lang="ko-KR" altLang="en-US" dirty="0"/>
              <a:t>명확한 기준 없음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98719E-F1BA-4712-9E15-5B3147249D4C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68764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지역차등제 방안 </a:t>
            </a:r>
            <a:r>
              <a:rPr lang="en-US" altLang="ko-KR" dirty="0"/>
              <a:t>-&gt; </a:t>
            </a:r>
            <a:r>
              <a:rPr lang="ko-KR" altLang="en-US" dirty="0"/>
              <a:t>현실적 </a:t>
            </a:r>
            <a:r>
              <a:rPr lang="en-US" altLang="ko-KR" dirty="0"/>
              <a:t>but </a:t>
            </a:r>
            <a:r>
              <a:rPr lang="ko-KR" altLang="en-US" dirty="0"/>
              <a:t>명확한 기준 없음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98719E-F1BA-4712-9E15-5B3147249D4C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37510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지역차등제 방안 </a:t>
            </a:r>
            <a:r>
              <a:rPr lang="en-US" altLang="ko-KR" dirty="0"/>
              <a:t>-&gt; </a:t>
            </a:r>
            <a:r>
              <a:rPr lang="ko-KR" altLang="en-US" dirty="0"/>
              <a:t>현실적 </a:t>
            </a:r>
            <a:r>
              <a:rPr lang="en-US" altLang="ko-KR" dirty="0"/>
              <a:t>but </a:t>
            </a:r>
            <a:r>
              <a:rPr lang="ko-KR" altLang="en-US" dirty="0"/>
              <a:t>명확한 기준 없음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98719E-F1BA-4712-9E15-5B3147249D4C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13793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지역차등제 방안 </a:t>
            </a:r>
            <a:r>
              <a:rPr lang="en-US" altLang="ko-KR" dirty="0"/>
              <a:t>-&gt; </a:t>
            </a:r>
            <a:r>
              <a:rPr lang="ko-KR" altLang="en-US" dirty="0"/>
              <a:t>현실적 </a:t>
            </a:r>
            <a:r>
              <a:rPr lang="en-US" altLang="ko-KR" dirty="0"/>
              <a:t>but </a:t>
            </a:r>
            <a:r>
              <a:rPr lang="ko-KR" altLang="en-US" dirty="0"/>
              <a:t>명확한 기준 없음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98719E-F1BA-4712-9E15-5B3147249D4C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97791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지역차등제 방안 </a:t>
            </a:r>
            <a:r>
              <a:rPr lang="en-US" altLang="ko-KR" dirty="0"/>
              <a:t>-&gt; </a:t>
            </a:r>
            <a:r>
              <a:rPr lang="ko-KR" altLang="en-US" dirty="0"/>
              <a:t>현실적 </a:t>
            </a:r>
            <a:r>
              <a:rPr lang="en-US" altLang="ko-KR" dirty="0"/>
              <a:t>but </a:t>
            </a:r>
            <a:r>
              <a:rPr lang="ko-KR" altLang="en-US" dirty="0"/>
              <a:t>명확한 기준 없음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98719E-F1BA-4712-9E15-5B3147249D4C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502472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지역차등제 방안 </a:t>
            </a:r>
            <a:r>
              <a:rPr lang="en-US" altLang="ko-KR" dirty="0"/>
              <a:t>-&gt; </a:t>
            </a:r>
            <a:r>
              <a:rPr lang="ko-KR" altLang="en-US" dirty="0"/>
              <a:t>현실적 </a:t>
            </a:r>
            <a:r>
              <a:rPr lang="en-US" altLang="ko-KR" dirty="0"/>
              <a:t>but </a:t>
            </a:r>
            <a:r>
              <a:rPr lang="ko-KR" altLang="en-US" dirty="0"/>
              <a:t>명확한 기준 없음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98719E-F1BA-4712-9E15-5B3147249D4C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29259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지역차등제 방안 </a:t>
            </a:r>
            <a:r>
              <a:rPr lang="en-US" altLang="ko-KR" dirty="0"/>
              <a:t>-&gt; </a:t>
            </a:r>
            <a:r>
              <a:rPr lang="ko-KR" altLang="en-US" dirty="0"/>
              <a:t>현실적 </a:t>
            </a:r>
            <a:r>
              <a:rPr lang="en-US" altLang="ko-KR" dirty="0"/>
              <a:t>but </a:t>
            </a:r>
            <a:r>
              <a:rPr lang="ko-KR" altLang="en-US" dirty="0"/>
              <a:t>명확한 기준 없음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98719E-F1BA-4712-9E15-5B3147249D4C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34283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지역차등제 방안 </a:t>
            </a:r>
            <a:r>
              <a:rPr lang="en-US" altLang="ko-KR" dirty="0"/>
              <a:t>-&gt; </a:t>
            </a:r>
            <a:r>
              <a:rPr lang="ko-KR" altLang="en-US" dirty="0"/>
              <a:t>현실적 </a:t>
            </a:r>
            <a:r>
              <a:rPr lang="en-US" altLang="ko-KR" dirty="0"/>
              <a:t>but </a:t>
            </a:r>
            <a:r>
              <a:rPr lang="ko-KR" altLang="en-US" dirty="0"/>
              <a:t>명확한 기준 없음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98719E-F1BA-4712-9E15-5B3147249D4C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64435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지역차등제 방안 </a:t>
            </a:r>
            <a:r>
              <a:rPr lang="en-US" altLang="ko-KR" dirty="0"/>
              <a:t>-&gt; </a:t>
            </a:r>
            <a:r>
              <a:rPr lang="ko-KR" altLang="en-US" dirty="0"/>
              <a:t>현실적 </a:t>
            </a:r>
            <a:r>
              <a:rPr lang="en-US" altLang="ko-KR" dirty="0"/>
              <a:t>but </a:t>
            </a:r>
            <a:r>
              <a:rPr lang="ko-KR" altLang="en-US" dirty="0"/>
              <a:t>명확한 기준 없음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98719E-F1BA-4712-9E15-5B3147249D4C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058291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지역차등제 방안 </a:t>
            </a:r>
            <a:r>
              <a:rPr lang="en-US" altLang="ko-KR" dirty="0"/>
              <a:t>-&gt; </a:t>
            </a:r>
            <a:r>
              <a:rPr lang="ko-KR" altLang="en-US" dirty="0"/>
              <a:t>현실적 </a:t>
            </a:r>
            <a:r>
              <a:rPr lang="en-US" altLang="ko-KR" dirty="0"/>
              <a:t>but </a:t>
            </a:r>
            <a:r>
              <a:rPr lang="ko-KR" altLang="en-US" dirty="0"/>
              <a:t>명확한 기준 없음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98719E-F1BA-4712-9E15-5B3147249D4C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935381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지역차등제 방안 </a:t>
            </a:r>
            <a:r>
              <a:rPr lang="en-US" altLang="ko-KR" dirty="0"/>
              <a:t>-&gt; </a:t>
            </a:r>
            <a:r>
              <a:rPr lang="ko-KR" altLang="en-US" dirty="0"/>
              <a:t>현실적 </a:t>
            </a:r>
            <a:r>
              <a:rPr lang="en-US" altLang="ko-KR" dirty="0"/>
              <a:t>but </a:t>
            </a:r>
            <a:r>
              <a:rPr lang="ko-KR" altLang="en-US" dirty="0"/>
              <a:t>명확한 기준 없음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98719E-F1BA-4712-9E15-5B3147249D4C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912777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지역차등제 방안 </a:t>
            </a:r>
            <a:r>
              <a:rPr lang="en-US" altLang="ko-KR" dirty="0"/>
              <a:t>-&gt; </a:t>
            </a:r>
            <a:r>
              <a:rPr lang="ko-KR" altLang="en-US" dirty="0"/>
              <a:t>현실적 </a:t>
            </a:r>
            <a:r>
              <a:rPr lang="en-US" altLang="ko-KR" dirty="0"/>
              <a:t>but </a:t>
            </a:r>
            <a:r>
              <a:rPr lang="ko-KR" altLang="en-US" dirty="0"/>
              <a:t>명확한 기준 없음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98719E-F1BA-4712-9E15-5B3147249D4C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558990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지역차등제 방안 </a:t>
            </a:r>
            <a:r>
              <a:rPr lang="en-US" altLang="ko-KR" dirty="0"/>
              <a:t>-&gt; </a:t>
            </a:r>
            <a:r>
              <a:rPr lang="ko-KR" altLang="en-US" dirty="0"/>
              <a:t>현실적 </a:t>
            </a:r>
            <a:r>
              <a:rPr lang="en-US" altLang="ko-KR" dirty="0"/>
              <a:t>but </a:t>
            </a:r>
            <a:r>
              <a:rPr lang="ko-KR" altLang="en-US" dirty="0"/>
              <a:t>명확한 기준 없음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98719E-F1BA-4712-9E15-5B3147249D4C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873639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지역차등제 방안 </a:t>
            </a:r>
            <a:r>
              <a:rPr lang="en-US" altLang="ko-KR" dirty="0"/>
              <a:t>-&gt; </a:t>
            </a:r>
            <a:r>
              <a:rPr lang="ko-KR" altLang="en-US" dirty="0"/>
              <a:t>현실적 </a:t>
            </a:r>
            <a:r>
              <a:rPr lang="en-US" altLang="ko-KR" dirty="0"/>
              <a:t>but </a:t>
            </a:r>
            <a:r>
              <a:rPr lang="ko-KR" altLang="en-US" dirty="0"/>
              <a:t>명확한 기준 없음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98719E-F1BA-4712-9E15-5B3147249D4C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737000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지역차등제 방안 </a:t>
            </a:r>
            <a:r>
              <a:rPr lang="en-US" altLang="ko-KR" dirty="0"/>
              <a:t>-&gt; </a:t>
            </a:r>
            <a:r>
              <a:rPr lang="ko-KR" altLang="en-US" dirty="0"/>
              <a:t>현실적 </a:t>
            </a:r>
            <a:r>
              <a:rPr lang="en-US" altLang="ko-KR" dirty="0"/>
              <a:t>but </a:t>
            </a:r>
            <a:r>
              <a:rPr lang="ko-KR" altLang="en-US" dirty="0"/>
              <a:t>명확한 기준 없음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98719E-F1BA-4712-9E15-5B3147249D4C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573239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지역차등제 방안 </a:t>
            </a:r>
            <a:r>
              <a:rPr lang="en-US" altLang="ko-KR" dirty="0"/>
              <a:t>-&gt; </a:t>
            </a:r>
            <a:r>
              <a:rPr lang="ko-KR" altLang="en-US" dirty="0"/>
              <a:t>현실적 </a:t>
            </a:r>
            <a:r>
              <a:rPr lang="en-US" altLang="ko-KR" dirty="0"/>
              <a:t>but </a:t>
            </a:r>
            <a:r>
              <a:rPr lang="ko-KR" altLang="en-US" dirty="0"/>
              <a:t>명확한 기준 없음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98719E-F1BA-4712-9E15-5B3147249D4C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492744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지역차등제 방안 </a:t>
            </a:r>
            <a:r>
              <a:rPr lang="en-US" altLang="ko-KR" dirty="0"/>
              <a:t>-&gt; </a:t>
            </a:r>
            <a:r>
              <a:rPr lang="ko-KR" altLang="en-US" dirty="0"/>
              <a:t>현실적 </a:t>
            </a:r>
            <a:r>
              <a:rPr lang="en-US" altLang="ko-KR" dirty="0"/>
              <a:t>but </a:t>
            </a:r>
            <a:r>
              <a:rPr lang="ko-KR" altLang="en-US" dirty="0"/>
              <a:t>명확한 기준 없음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98719E-F1BA-4712-9E15-5B3147249D4C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06386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지역차등제 방안 </a:t>
            </a:r>
            <a:r>
              <a:rPr lang="en-US" altLang="ko-KR" dirty="0"/>
              <a:t>-&gt; </a:t>
            </a:r>
            <a:r>
              <a:rPr lang="ko-KR" altLang="en-US" dirty="0"/>
              <a:t>현실적 </a:t>
            </a:r>
            <a:r>
              <a:rPr lang="en-US" altLang="ko-KR" dirty="0"/>
              <a:t>but </a:t>
            </a:r>
            <a:r>
              <a:rPr lang="ko-KR" altLang="en-US" dirty="0"/>
              <a:t>명확한 기준 없음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98719E-F1BA-4712-9E15-5B3147249D4C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61668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지역차등제 방안 </a:t>
            </a:r>
            <a:r>
              <a:rPr lang="en-US" altLang="ko-KR" dirty="0"/>
              <a:t>-&gt; </a:t>
            </a:r>
            <a:r>
              <a:rPr lang="ko-KR" altLang="en-US" dirty="0"/>
              <a:t>현실적 </a:t>
            </a:r>
            <a:r>
              <a:rPr lang="en-US" altLang="ko-KR" dirty="0"/>
              <a:t>but </a:t>
            </a:r>
            <a:r>
              <a:rPr lang="ko-KR" altLang="en-US" dirty="0"/>
              <a:t>명확한 기준 없음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98719E-F1BA-4712-9E15-5B3147249D4C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20675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지역차등제 방안 </a:t>
            </a:r>
            <a:r>
              <a:rPr lang="en-US" altLang="ko-KR" dirty="0"/>
              <a:t>-&gt; </a:t>
            </a:r>
            <a:r>
              <a:rPr lang="ko-KR" altLang="en-US" dirty="0"/>
              <a:t>현실적 </a:t>
            </a:r>
            <a:r>
              <a:rPr lang="en-US" altLang="ko-KR" dirty="0"/>
              <a:t>but </a:t>
            </a:r>
            <a:r>
              <a:rPr lang="ko-KR" altLang="en-US" dirty="0"/>
              <a:t>명확한 기준 없음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98719E-F1BA-4712-9E15-5B3147249D4C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04672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지역차등제 방안 </a:t>
            </a:r>
            <a:r>
              <a:rPr lang="en-US" altLang="ko-KR" dirty="0"/>
              <a:t>-&gt; </a:t>
            </a:r>
            <a:r>
              <a:rPr lang="ko-KR" altLang="en-US" dirty="0"/>
              <a:t>현실적 </a:t>
            </a:r>
            <a:r>
              <a:rPr lang="en-US" altLang="ko-KR" dirty="0"/>
              <a:t>but </a:t>
            </a:r>
            <a:r>
              <a:rPr lang="ko-KR" altLang="en-US" dirty="0"/>
              <a:t>명확한 기준 없음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98719E-F1BA-4712-9E15-5B3147249D4C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1462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지역차등제 방안 </a:t>
            </a:r>
            <a:r>
              <a:rPr lang="en-US" altLang="ko-KR" dirty="0"/>
              <a:t>-&gt; </a:t>
            </a:r>
            <a:r>
              <a:rPr lang="ko-KR" altLang="en-US" dirty="0"/>
              <a:t>현실적 </a:t>
            </a:r>
            <a:r>
              <a:rPr lang="en-US" altLang="ko-KR" dirty="0"/>
              <a:t>but </a:t>
            </a:r>
            <a:r>
              <a:rPr lang="ko-KR" altLang="en-US" dirty="0"/>
              <a:t>명확한 기준 없음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98719E-F1BA-4712-9E15-5B3147249D4C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92128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지역차등제 방안 </a:t>
            </a:r>
            <a:r>
              <a:rPr lang="en-US" altLang="ko-KR" dirty="0"/>
              <a:t>-&gt; </a:t>
            </a:r>
            <a:r>
              <a:rPr lang="ko-KR" altLang="en-US" dirty="0"/>
              <a:t>현실적 </a:t>
            </a:r>
            <a:r>
              <a:rPr lang="en-US" altLang="ko-KR" dirty="0"/>
              <a:t>but </a:t>
            </a:r>
            <a:r>
              <a:rPr lang="ko-KR" altLang="en-US" dirty="0"/>
              <a:t>명확한 기준 없음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98719E-F1BA-4712-9E15-5B3147249D4C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20788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지역차등제 방안 </a:t>
            </a:r>
            <a:r>
              <a:rPr lang="en-US" altLang="ko-KR" dirty="0"/>
              <a:t>-&gt; </a:t>
            </a:r>
            <a:r>
              <a:rPr lang="ko-KR" altLang="en-US" dirty="0"/>
              <a:t>현실적 </a:t>
            </a:r>
            <a:r>
              <a:rPr lang="en-US" altLang="ko-KR" dirty="0"/>
              <a:t>but </a:t>
            </a:r>
            <a:r>
              <a:rPr lang="ko-KR" altLang="en-US" dirty="0"/>
              <a:t>명확한 기준 없음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98719E-F1BA-4712-9E15-5B3147249D4C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54393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9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9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3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9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9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9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5.png"/><Relationship Id="rId7" Type="http://schemas.openxmlformats.org/officeDocument/2006/relationships/image" Target="../media/image49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Relationship Id="rId9" Type="http://schemas.openxmlformats.org/officeDocument/2006/relationships/image" Target="../media/image9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39.png"/><Relationship Id="rId4" Type="http://schemas.openxmlformats.org/officeDocument/2006/relationships/image" Target="../media/image9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2.png"/><Relationship Id="rId4" Type="http://schemas.openxmlformats.org/officeDocument/2006/relationships/image" Target="../media/image9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54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jpeg"/><Relationship Id="rId5" Type="http://schemas.openxmlformats.org/officeDocument/2006/relationships/image" Target="../media/image53.png"/><Relationship Id="rId4" Type="http://schemas.openxmlformats.org/officeDocument/2006/relationships/image" Target="../media/image9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jpeg"/><Relationship Id="rId9" Type="http://schemas.openxmlformats.org/officeDocument/2006/relationships/image" Target="../media/image11.sv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63.png"/><Relationship Id="rId3" Type="http://schemas.openxmlformats.org/officeDocument/2006/relationships/image" Target="../media/image8.png"/><Relationship Id="rId7" Type="http://schemas.openxmlformats.org/officeDocument/2006/relationships/image" Target="../media/image57.png"/><Relationship Id="rId12" Type="http://schemas.openxmlformats.org/officeDocument/2006/relationships/image" Target="../media/image6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11" Type="http://schemas.openxmlformats.org/officeDocument/2006/relationships/image" Target="../media/image61.png"/><Relationship Id="rId5" Type="http://schemas.openxmlformats.org/officeDocument/2006/relationships/image" Target="../media/image55.png"/><Relationship Id="rId10" Type="http://schemas.openxmlformats.org/officeDocument/2006/relationships/image" Target="../media/image60.png"/><Relationship Id="rId4" Type="http://schemas.openxmlformats.org/officeDocument/2006/relationships/image" Target="../media/image9.svg"/><Relationship Id="rId9" Type="http://schemas.openxmlformats.org/officeDocument/2006/relationships/image" Target="../media/image5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9.sv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9.sv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9.sv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9.sv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9.sv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9.sv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8.png"/><Relationship Id="rId7" Type="http://schemas.openxmlformats.org/officeDocument/2006/relationships/image" Target="../media/image8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9.svg"/><Relationship Id="rId9" Type="http://schemas.openxmlformats.org/officeDocument/2006/relationships/image" Target="../media/image8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8.png"/><Relationship Id="rId7" Type="http://schemas.openxmlformats.org/officeDocument/2006/relationships/image" Target="../media/image8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8.png"/><Relationship Id="rId11" Type="http://schemas.openxmlformats.org/officeDocument/2006/relationships/image" Target="../media/image93.png"/><Relationship Id="rId5" Type="http://schemas.openxmlformats.org/officeDocument/2006/relationships/image" Target="../media/image87.png"/><Relationship Id="rId10" Type="http://schemas.openxmlformats.org/officeDocument/2006/relationships/image" Target="../media/image92.png"/><Relationship Id="rId4" Type="http://schemas.openxmlformats.org/officeDocument/2006/relationships/image" Target="../media/image9.svg"/><Relationship Id="rId9" Type="http://schemas.openxmlformats.org/officeDocument/2006/relationships/image" Target="../media/image91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8.png"/><Relationship Id="rId7" Type="http://schemas.openxmlformats.org/officeDocument/2006/relationships/image" Target="../media/image9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.svg"/><Relationship Id="rId9" Type="http://schemas.openxmlformats.org/officeDocument/2006/relationships/image" Target="../media/image9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0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.sv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2.png"/><Relationship Id="rId4" Type="http://schemas.openxmlformats.org/officeDocument/2006/relationships/image" Target="../media/image9.sv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8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9.svg"/><Relationship Id="rId9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9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9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9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8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9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3"/>
          <p:cNvSpPr txBox="1"/>
          <p:nvPr/>
        </p:nvSpPr>
        <p:spPr>
          <a:xfrm>
            <a:off x="2105050" y="1110845"/>
            <a:ext cx="5000025" cy="496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1"/>
              </a:lnSpc>
            </a:pPr>
            <a:r>
              <a:rPr lang="en-US" altLang="ko-KR" sz="300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KEPCO Digital Boot camp</a:t>
            </a:r>
            <a:endParaRPr lang="en-US" sz="3001">
              <a:solidFill>
                <a:srgbClr val="00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Freeform 4"/>
          <p:cNvSpPr/>
          <p:nvPr/>
        </p:nvSpPr>
        <p:spPr>
          <a:xfrm rot="5400000">
            <a:off x="1035086" y="1022313"/>
            <a:ext cx="689712" cy="702484"/>
          </a:xfrm>
          <a:custGeom>
            <a:avLst/>
            <a:gdLst/>
            <a:ahLst/>
            <a:cxnLst/>
            <a:rect l="l" t="t" r="r" b="b"/>
            <a:pathLst>
              <a:path w="919616" h="936646">
                <a:moveTo>
                  <a:pt x="0" y="0"/>
                </a:moveTo>
                <a:lnTo>
                  <a:pt x="919616" y="0"/>
                </a:lnTo>
                <a:lnTo>
                  <a:pt x="919616" y="936646"/>
                </a:lnTo>
                <a:lnTo>
                  <a:pt x="0" y="93664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7" name="AutoShape 7"/>
          <p:cNvSpPr/>
          <p:nvPr/>
        </p:nvSpPr>
        <p:spPr>
          <a:xfrm>
            <a:off x="0" y="8494175"/>
            <a:ext cx="18300430" cy="1810049"/>
          </a:xfrm>
          <a:prstGeom prst="rect">
            <a:avLst/>
          </a:prstGeom>
          <a:solidFill>
            <a:srgbClr val="FFB923"/>
          </a:solidFill>
        </p:spPr>
        <p:txBody>
          <a:bodyPr/>
          <a:lstStyle/>
          <a:p>
            <a:endParaRPr lang="ko-KR" altLang="en-US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0" name="Freeform 9"/>
          <p:cNvSpPr/>
          <p:nvPr/>
        </p:nvSpPr>
        <p:spPr>
          <a:xfrm>
            <a:off x="1028700" y="5820696"/>
            <a:ext cx="16155255" cy="461591"/>
          </a:xfrm>
          <a:custGeom>
            <a:avLst/>
            <a:gdLst/>
            <a:ahLst/>
            <a:cxnLst/>
            <a:rect l="l" t="t" r="r" b="b"/>
            <a:pathLst>
              <a:path w="11755115" h="600956">
                <a:moveTo>
                  <a:pt x="0" y="0"/>
                </a:moveTo>
                <a:lnTo>
                  <a:pt x="11755115" y="0"/>
                </a:lnTo>
                <a:lnTo>
                  <a:pt x="11755115" y="600956"/>
                </a:lnTo>
                <a:lnTo>
                  <a:pt x="0" y="60095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/>
            <a:stretch>
              <a:fillRect l="-160" t="-416620" b="-1442590"/>
            </a:stretch>
          </a:blipFill>
        </p:spPr>
        <p:txBody>
          <a:bodyPr/>
          <a:lstStyle/>
          <a:p>
            <a:endParaRPr lang="ko-KR" altLang="en-US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28065" y="2514292"/>
            <a:ext cx="16155035" cy="14196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2960"/>
              </a:lnSpc>
              <a:spcBef>
                <a:spcPct val="0"/>
              </a:spcBef>
            </a:pPr>
            <a:r>
              <a:rPr lang="ko-KR" altLang="en-US" sz="5500" b="1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맑은 고딕"/>
              </a:rPr>
              <a:t>한국전력공사 대규모 적자 해결을 위한 데이터 분석</a:t>
            </a:r>
            <a:endParaRPr lang="en-US" sz="5500" b="1" spc="-120" dirty="0">
              <a:solidFill>
                <a:srgbClr val="00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23950" y="7174815"/>
            <a:ext cx="16155035" cy="5312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79"/>
              </a:lnSpc>
            </a:pPr>
            <a:r>
              <a:rPr lang="en-US" altLang="ko-KR" sz="3199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</a:t>
            </a:r>
            <a:r>
              <a:rPr lang="ko-KR" altLang="en-US" sz="3199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조</a:t>
            </a:r>
            <a:r>
              <a:rPr lang="en-US" altLang="ko-KR" sz="3199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3199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장성호</a:t>
            </a:r>
            <a:r>
              <a:rPr lang="en-US" altLang="ko-KR" sz="3199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3199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김수호</a:t>
            </a:r>
            <a:r>
              <a:rPr lang="en-US" altLang="ko-KR" sz="3199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3199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윤여록</a:t>
            </a:r>
            <a:r>
              <a:rPr lang="en-US" altLang="ko-KR" sz="3199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3199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박정현</a:t>
            </a:r>
            <a:endParaRPr lang="en-US" sz="3199">
              <a:solidFill>
                <a:srgbClr val="00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3" name="TextBox 10"/>
          <p:cNvSpPr txBox="1"/>
          <p:nvPr/>
        </p:nvSpPr>
        <p:spPr>
          <a:xfrm>
            <a:off x="989965" y="3714442"/>
            <a:ext cx="14561820" cy="13642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2960"/>
              </a:lnSpc>
              <a:spcBef>
                <a:spcPct val="0"/>
              </a:spcBef>
            </a:pPr>
            <a:r>
              <a:rPr lang="en-US" altLang="ko-KR" sz="3700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맑은 고딕"/>
              </a:rPr>
              <a:t>-</a:t>
            </a:r>
            <a:r>
              <a:rPr lang="ko-KR" altLang="en-US" sz="3700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맑은 고딕"/>
              </a:rPr>
              <a:t>한국전력공사의 부채 삭감을 위한 지역차등제 방안 설계</a:t>
            </a:r>
            <a:endParaRPr lang="en-US" sz="5100" b="1" spc="-120" dirty="0">
              <a:solidFill>
                <a:srgbClr val="00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9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>
            <a:off x="3421381" y="0"/>
            <a:ext cx="12470376" cy="10314892"/>
          </a:xfrm>
          <a:custGeom>
            <a:avLst/>
            <a:gdLst/>
            <a:ahLst/>
            <a:cxnLst/>
            <a:rect l="l" t="t" r="r" b="b"/>
            <a:pathLst>
              <a:path w="12470376" h="10314892">
                <a:moveTo>
                  <a:pt x="0" y="0"/>
                </a:moveTo>
                <a:lnTo>
                  <a:pt x="12470376" y="0"/>
                </a:lnTo>
                <a:lnTo>
                  <a:pt x="12470376" y="10314892"/>
                </a:lnTo>
                <a:lnTo>
                  <a:pt x="0" y="103148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b="-20896"/>
            </a:stretch>
          </a:blipFill>
        </p:spPr>
        <p:txBody>
          <a:bodyPr/>
          <a:lstStyle/>
          <a:p>
            <a:endParaRPr lang="ko-KR" altLang="en-US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TextBox 7"/>
          <p:cNvSpPr txBox="1"/>
          <p:nvPr/>
        </p:nvSpPr>
        <p:spPr>
          <a:xfrm>
            <a:off x="1028700" y="4073391"/>
            <a:ext cx="11344275" cy="13195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1049"/>
              </a:lnSpc>
              <a:spcBef>
                <a:spcPct val="0"/>
              </a:spcBef>
            </a:pPr>
            <a:r>
              <a:rPr lang="en-US" altLang="ko-KR" sz="8499" spc="-169" dirty="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2. </a:t>
            </a:r>
            <a:r>
              <a:rPr lang="ko-KR" altLang="en-US" sz="8499" spc="-169" dirty="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현황데이터 분석</a:t>
            </a:r>
            <a:endParaRPr lang="en-US" sz="8499" spc="-169" dirty="0">
              <a:solidFill>
                <a:srgbClr val="FFFF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8" name="Freeform 8"/>
          <p:cNvSpPr/>
          <p:nvPr/>
        </p:nvSpPr>
        <p:spPr>
          <a:xfrm rot="5400000">
            <a:off x="1038597" y="1018803"/>
            <a:ext cx="1068868" cy="1088661"/>
          </a:xfrm>
          <a:custGeom>
            <a:avLst/>
            <a:gdLst/>
            <a:ahLst/>
            <a:cxnLst/>
            <a:rect l="l" t="t" r="r" b="b"/>
            <a:pathLst>
              <a:path w="1068868" h="1088661">
                <a:moveTo>
                  <a:pt x="0" y="0"/>
                </a:moveTo>
                <a:lnTo>
                  <a:pt x="1068867" y="0"/>
                </a:lnTo>
                <a:lnTo>
                  <a:pt x="1068867" y="1088661"/>
                </a:lnTo>
                <a:lnTo>
                  <a:pt x="0" y="10886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169871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9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>
            <a:off x="3421381" y="0"/>
            <a:ext cx="12470376" cy="10314892"/>
          </a:xfrm>
          <a:custGeom>
            <a:avLst/>
            <a:gdLst/>
            <a:ahLst/>
            <a:cxnLst/>
            <a:rect l="l" t="t" r="r" b="b"/>
            <a:pathLst>
              <a:path w="12470376" h="10314892">
                <a:moveTo>
                  <a:pt x="0" y="0"/>
                </a:moveTo>
                <a:lnTo>
                  <a:pt x="12470376" y="0"/>
                </a:lnTo>
                <a:lnTo>
                  <a:pt x="12470376" y="10314892"/>
                </a:lnTo>
                <a:lnTo>
                  <a:pt x="0" y="103148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b="-20896"/>
            </a:stretch>
          </a:blipFill>
        </p:spPr>
        <p:txBody>
          <a:bodyPr/>
          <a:lstStyle/>
          <a:p>
            <a:endParaRPr lang="ko-KR" altLang="en-US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TextBox 7"/>
          <p:cNvSpPr txBox="1"/>
          <p:nvPr/>
        </p:nvSpPr>
        <p:spPr>
          <a:xfrm>
            <a:off x="1028700" y="4073391"/>
            <a:ext cx="13601700" cy="14106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11049"/>
              </a:lnSpc>
              <a:spcBef>
                <a:spcPct val="0"/>
              </a:spcBef>
            </a:pPr>
            <a:r>
              <a:rPr lang="en-US" altLang="ko-KR" sz="8499" spc="-169" dirty="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2-1. </a:t>
            </a:r>
            <a:r>
              <a:rPr lang="ko-KR" altLang="en-US" sz="8499" spc="-169" dirty="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한국전력공사 부채 분석</a:t>
            </a:r>
            <a:endParaRPr lang="en-US" sz="8499" spc="-169" dirty="0">
              <a:solidFill>
                <a:srgbClr val="FFFF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8" name="Freeform 8"/>
          <p:cNvSpPr/>
          <p:nvPr/>
        </p:nvSpPr>
        <p:spPr>
          <a:xfrm rot="5400000">
            <a:off x="1038597" y="1018803"/>
            <a:ext cx="1068868" cy="1088661"/>
          </a:xfrm>
          <a:custGeom>
            <a:avLst/>
            <a:gdLst/>
            <a:ahLst/>
            <a:cxnLst/>
            <a:rect l="l" t="t" r="r" b="b"/>
            <a:pathLst>
              <a:path w="1068868" h="1088661">
                <a:moveTo>
                  <a:pt x="0" y="0"/>
                </a:moveTo>
                <a:lnTo>
                  <a:pt x="1068867" y="0"/>
                </a:lnTo>
                <a:lnTo>
                  <a:pt x="1068867" y="1088661"/>
                </a:lnTo>
                <a:lnTo>
                  <a:pt x="0" y="10886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39298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-3696577" y="4763377"/>
            <a:ext cx="10287000" cy="760245"/>
          </a:xfrm>
          <a:custGeom>
            <a:avLst/>
            <a:gdLst/>
            <a:ahLst/>
            <a:cxnLst/>
            <a:rect l="l" t="t" r="r" b="b"/>
            <a:pathLst>
              <a:path w="10287000" h="760245">
                <a:moveTo>
                  <a:pt x="0" y="0"/>
                </a:moveTo>
                <a:lnTo>
                  <a:pt x="10287000" y="0"/>
                </a:lnTo>
                <a:lnTo>
                  <a:pt x="10287000" y="760246"/>
                </a:lnTo>
                <a:lnTo>
                  <a:pt x="0" y="76024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171" t="-308623" r="-7088" b="-1042730"/>
            </a:stretch>
          </a:blipFill>
        </p:spPr>
        <p:txBody>
          <a:bodyPr/>
          <a:lstStyle/>
          <a:p>
            <a:endParaRPr lang="ko-KR" altLang="en-US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FDD4780-777D-97BF-22B4-0C07F67D69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1638300"/>
            <a:ext cx="15240000" cy="7238999"/>
          </a:xfrm>
          <a:prstGeom prst="rect">
            <a:avLst/>
          </a:prstGeom>
        </p:spPr>
      </p:pic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6FC48068-113D-EC6E-8E8F-F52F498A1265}"/>
              </a:ext>
            </a:extLst>
          </p:cNvPr>
          <p:cNvSpPr/>
          <p:nvPr/>
        </p:nvSpPr>
        <p:spPr>
          <a:xfrm rot="20332423">
            <a:off x="4375500" y="4244973"/>
            <a:ext cx="10744200" cy="457200"/>
          </a:xfrm>
          <a:prstGeom prst="rightArrow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DDE1B0A8-41FD-C45D-B0C0-E382E9376B4B}"/>
              </a:ext>
            </a:extLst>
          </p:cNvPr>
          <p:cNvSpPr/>
          <p:nvPr/>
        </p:nvSpPr>
        <p:spPr>
          <a:xfrm>
            <a:off x="15849600" y="4799596"/>
            <a:ext cx="685800" cy="138563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7120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252943" flipH="1">
            <a:off x="8891095" y="8273442"/>
            <a:ext cx="1413391" cy="399283"/>
          </a:xfrm>
          <a:custGeom>
            <a:avLst/>
            <a:gdLst/>
            <a:ahLst/>
            <a:cxnLst/>
            <a:rect l="l" t="t" r="r" b="b"/>
            <a:pathLst>
              <a:path w="1413391" h="399283">
                <a:moveTo>
                  <a:pt x="1413391" y="0"/>
                </a:moveTo>
                <a:lnTo>
                  <a:pt x="0" y="0"/>
                </a:lnTo>
                <a:lnTo>
                  <a:pt x="0" y="399283"/>
                </a:lnTo>
                <a:lnTo>
                  <a:pt x="1413391" y="399283"/>
                </a:lnTo>
                <a:lnTo>
                  <a:pt x="1413391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Freeform 4"/>
          <p:cNvSpPr/>
          <p:nvPr/>
        </p:nvSpPr>
        <p:spPr>
          <a:xfrm rot="3304389" flipV="1">
            <a:off x="12248800" y="2913862"/>
            <a:ext cx="1413391" cy="399283"/>
          </a:xfrm>
          <a:custGeom>
            <a:avLst/>
            <a:gdLst/>
            <a:ahLst/>
            <a:cxnLst/>
            <a:rect l="l" t="t" r="r" b="b"/>
            <a:pathLst>
              <a:path w="1413391" h="399283">
                <a:moveTo>
                  <a:pt x="0" y="399283"/>
                </a:moveTo>
                <a:lnTo>
                  <a:pt x="1413391" y="399283"/>
                </a:lnTo>
                <a:lnTo>
                  <a:pt x="1413391" y="0"/>
                </a:lnTo>
                <a:lnTo>
                  <a:pt x="0" y="0"/>
                </a:lnTo>
                <a:lnTo>
                  <a:pt x="0" y="399283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" name="Freeform 5"/>
          <p:cNvSpPr/>
          <p:nvPr/>
        </p:nvSpPr>
        <p:spPr>
          <a:xfrm rot="7930993" flipH="1">
            <a:off x="5050092" y="2949848"/>
            <a:ext cx="1413391" cy="399283"/>
          </a:xfrm>
          <a:custGeom>
            <a:avLst/>
            <a:gdLst/>
            <a:ahLst/>
            <a:cxnLst/>
            <a:rect l="l" t="t" r="r" b="b"/>
            <a:pathLst>
              <a:path w="1413391" h="399283">
                <a:moveTo>
                  <a:pt x="1413391" y="0"/>
                </a:moveTo>
                <a:lnTo>
                  <a:pt x="0" y="0"/>
                </a:lnTo>
                <a:lnTo>
                  <a:pt x="0" y="399282"/>
                </a:lnTo>
                <a:lnTo>
                  <a:pt x="1413391" y="399282"/>
                </a:lnTo>
                <a:lnTo>
                  <a:pt x="1413391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7357693" y="4209752"/>
            <a:ext cx="4483056" cy="200054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7800"/>
              </a:lnSpc>
              <a:spcBef>
                <a:spcPct val="0"/>
              </a:spcBef>
            </a:pPr>
            <a:r>
              <a:rPr lang="ko-KR" altLang="en-US" sz="4000" spc="-120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한국전력공사</a:t>
            </a:r>
            <a:endParaRPr lang="en-US" altLang="ko-KR" sz="4000" spc="-120" dirty="0">
              <a:solidFill>
                <a:srgbClr val="00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0" lvl="0" indent="0" algn="ctr">
              <a:lnSpc>
                <a:spcPts val="7800"/>
              </a:lnSpc>
              <a:spcBef>
                <a:spcPct val="0"/>
              </a:spcBef>
            </a:pPr>
            <a:r>
              <a:rPr lang="ko-KR" altLang="en-US" sz="4000" spc="-120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부채 원인</a:t>
            </a:r>
            <a:endParaRPr lang="en-US" sz="4000" spc="-120" dirty="0">
              <a:solidFill>
                <a:srgbClr val="00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12" name="Group 12"/>
          <p:cNvGrpSpPr/>
          <p:nvPr/>
        </p:nvGrpSpPr>
        <p:grpSpPr>
          <a:xfrm>
            <a:off x="8044446" y="412141"/>
            <a:ext cx="3109551" cy="3109551"/>
            <a:chOff x="0" y="0"/>
            <a:chExt cx="6350000" cy="6350000"/>
          </a:xfrm>
          <a:solidFill>
            <a:srgbClr val="FFB923"/>
          </a:solidFill>
        </p:grpSpPr>
        <p:sp>
          <p:nvSpPr>
            <p:cNvPr id="13" name="Freeform 1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grpFill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/>
            <a:lstStyle/>
            <a:p>
              <a:endParaRPr lang="ko-KR" altLang="en-US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8334869" y="1733198"/>
            <a:ext cx="2529044" cy="1222871"/>
            <a:chOff x="0" y="23705"/>
            <a:chExt cx="2984132" cy="1091484"/>
          </a:xfrm>
        </p:grpSpPr>
        <p:sp>
          <p:nvSpPr>
            <p:cNvPr id="15" name="TextBox 15"/>
            <p:cNvSpPr txBox="1"/>
            <p:nvPr/>
          </p:nvSpPr>
          <p:spPr>
            <a:xfrm>
              <a:off x="0" y="763218"/>
              <a:ext cx="2965203" cy="35197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250"/>
                </a:lnSpc>
                <a:spcBef>
                  <a:spcPct val="0"/>
                </a:spcBef>
              </a:pPr>
              <a:endParaRPr lang="en-US" sz="2500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8929" y="23705"/>
              <a:ext cx="2965203" cy="41721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900"/>
                </a:lnSpc>
                <a:spcBef>
                  <a:spcPct val="0"/>
                </a:spcBef>
              </a:pPr>
              <a:r>
                <a:rPr lang="ko-KR" altLang="en-US" sz="3000" dirty="0">
                  <a:solidFill>
                    <a:srgbClr val="00000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전기생산</a:t>
              </a:r>
              <a:endParaRPr lang="en-US" sz="3000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2321043" y="5156021"/>
            <a:ext cx="3109551" cy="3109551"/>
            <a:chOff x="0" y="0"/>
            <a:chExt cx="6350000" cy="6350000"/>
          </a:xfrm>
          <a:solidFill>
            <a:srgbClr val="FFB923"/>
          </a:solidFill>
        </p:grpSpPr>
        <p:sp>
          <p:nvSpPr>
            <p:cNvPr id="18" name="Freeform 18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grpFill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/>
            <a:lstStyle/>
            <a:p>
              <a:endParaRPr lang="ko-KR" altLang="en-US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12778587" y="6476243"/>
            <a:ext cx="2223903" cy="469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900"/>
              </a:lnSpc>
              <a:spcBef>
                <a:spcPct val="0"/>
              </a:spcBef>
            </a:pPr>
            <a:r>
              <a:rPr lang="ko-KR" altLang="en-US" sz="3000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소비자</a:t>
            </a:r>
            <a:endParaRPr lang="en-US" sz="3000" dirty="0">
              <a:solidFill>
                <a:srgbClr val="00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22" name="Group 22"/>
          <p:cNvGrpSpPr/>
          <p:nvPr/>
        </p:nvGrpSpPr>
        <p:grpSpPr>
          <a:xfrm>
            <a:off x="3764989" y="5156021"/>
            <a:ext cx="3109551" cy="3109551"/>
            <a:chOff x="0" y="0"/>
            <a:chExt cx="6350000" cy="6350000"/>
          </a:xfrm>
          <a:solidFill>
            <a:srgbClr val="FFB923"/>
          </a:solidFill>
        </p:grpSpPr>
        <p:sp>
          <p:nvSpPr>
            <p:cNvPr id="23" name="Freeform 2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grpFill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/>
            <a:lstStyle/>
            <a:p>
              <a:endParaRPr lang="ko-KR" altLang="en-US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4125347" y="6515100"/>
            <a:ext cx="2388833" cy="5001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900"/>
              </a:lnSpc>
              <a:spcBef>
                <a:spcPct val="0"/>
              </a:spcBef>
            </a:pPr>
            <a:r>
              <a:rPr lang="ko-KR" altLang="en-US" sz="3000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한국전력공사</a:t>
            </a:r>
            <a:endParaRPr lang="en-US" sz="3000" dirty="0">
              <a:solidFill>
                <a:srgbClr val="00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8" name="TextBox 20">
            <a:extLst>
              <a:ext uri="{FF2B5EF4-FFF2-40B4-BE49-F238E27FC236}">
                <a16:creationId xmlns:a16="http://schemas.microsoft.com/office/drawing/2014/main" id="{B433B625-0A50-06BE-B07E-4E230D74FCDA}"/>
              </a:ext>
            </a:extLst>
          </p:cNvPr>
          <p:cNvSpPr txBox="1"/>
          <p:nvPr/>
        </p:nvSpPr>
        <p:spPr>
          <a:xfrm>
            <a:off x="13875819" y="2762959"/>
            <a:ext cx="2253342" cy="3903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250"/>
              </a:lnSpc>
              <a:spcBef>
                <a:spcPct val="0"/>
              </a:spcBef>
            </a:pPr>
            <a:r>
              <a:rPr lang="ko-KR" altLang="en-US" sz="2500" u="none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전력 </a:t>
            </a:r>
            <a:r>
              <a:rPr lang="ko-KR" altLang="en-US" sz="2500" u="none" dirty="0" err="1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손실량</a:t>
            </a:r>
            <a:endParaRPr lang="en-US" sz="2500" u="none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9" name="TextBox 20">
            <a:extLst>
              <a:ext uri="{FF2B5EF4-FFF2-40B4-BE49-F238E27FC236}">
                <a16:creationId xmlns:a16="http://schemas.microsoft.com/office/drawing/2014/main" id="{8FE5099A-E222-3E17-24FD-55C65EC9320A}"/>
              </a:ext>
            </a:extLst>
          </p:cNvPr>
          <p:cNvSpPr txBox="1"/>
          <p:nvPr/>
        </p:nvSpPr>
        <p:spPr>
          <a:xfrm>
            <a:off x="3048000" y="2758899"/>
            <a:ext cx="2319625" cy="3903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250"/>
              </a:lnSpc>
              <a:spcBef>
                <a:spcPct val="0"/>
              </a:spcBef>
            </a:pPr>
            <a:r>
              <a:rPr lang="ko-KR" altLang="en-US" sz="2500" u="none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생산단가</a:t>
            </a:r>
            <a:endParaRPr lang="en-US" sz="2500" u="none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0" name="TextBox 20">
            <a:extLst>
              <a:ext uri="{FF2B5EF4-FFF2-40B4-BE49-F238E27FC236}">
                <a16:creationId xmlns:a16="http://schemas.microsoft.com/office/drawing/2014/main" id="{10EFB3F8-CA5C-5091-60D5-3DBA4ABC41A8}"/>
              </a:ext>
            </a:extLst>
          </p:cNvPr>
          <p:cNvSpPr txBox="1"/>
          <p:nvPr/>
        </p:nvSpPr>
        <p:spPr>
          <a:xfrm>
            <a:off x="7973151" y="9029700"/>
            <a:ext cx="3252139" cy="423193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250"/>
              </a:lnSpc>
              <a:spcBef>
                <a:spcPct val="0"/>
              </a:spcBef>
            </a:pPr>
            <a:r>
              <a:rPr lang="ko-KR" altLang="en-US" sz="2500" u="none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생산단가 </a:t>
            </a:r>
            <a:r>
              <a:rPr lang="en-US" altLang="ko-KR" sz="2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&gt;</a:t>
            </a:r>
            <a:r>
              <a:rPr lang="en-US" altLang="ko-KR" sz="2500" u="none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2500" u="none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판매단가</a:t>
            </a:r>
            <a:endParaRPr lang="en-US" sz="2500" u="none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1" name="Freeform 2">
            <a:extLst>
              <a:ext uri="{FF2B5EF4-FFF2-40B4-BE49-F238E27FC236}">
                <a16:creationId xmlns:a16="http://schemas.microsoft.com/office/drawing/2014/main" id="{F7A8692F-A5F5-6329-A026-242260FC5CE4}"/>
              </a:ext>
            </a:extLst>
          </p:cNvPr>
          <p:cNvSpPr/>
          <p:nvPr/>
        </p:nvSpPr>
        <p:spPr>
          <a:xfrm rot="5400000">
            <a:off x="-3696577" y="4763377"/>
            <a:ext cx="10287000" cy="760245"/>
          </a:xfrm>
          <a:custGeom>
            <a:avLst/>
            <a:gdLst/>
            <a:ahLst/>
            <a:cxnLst/>
            <a:rect l="l" t="t" r="r" b="b"/>
            <a:pathLst>
              <a:path w="10287000" h="760245">
                <a:moveTo>
                  <a:pt x="0" y="0"/>
                </a:moveTo>
                <a:lnTo>
                  <a:pt x="10287000" y="0"/>
                </a:lnTo>
                <a:lnTo>
                  <a:pt x="10287000" y="760246"/>
                </a:lnTo>
                <a:lnTo>
                  <a:pt x="0" y="76024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171" t="-308623" r="-7088" b="-1042730"/>
            </a:stretch>
          </a:blipFill>
        </p:spPr>
        <p:txBody>
          <a:bodyPr/>
          <a:lstStyle/>
          <a:p>
            <a:endParaRPr lang="ko-KR" altLang="en-US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37562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21" grpId="0"/>
      <p:bldP spid="26" grpId="0"/>
      <p:bldP spid="28" grpId="0" animBg="1"/>
      <p:bldP spid="29" grpId="0" animBg="1"/>
      <p:bldP spid="3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9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>
            <a:off x="3429000" y="0"/>
            <a:ext cx="12470376" cy="10314892"/>
          </a:xfrm>
          <a:custGeom>
            <a:avLst/>
            <a:gdLst/>
            <a:ahLst/>
            <a:cxnLst/>
            <a:rect l="l" t="t" r="r" b="b"/>
            <a:pathLst>
              <a:path w="12470376" h="10314892">
                <a:moveTo>
                  <a:pt x="0" y="0"/>
                </a:moveTo>
                <a:lnTo>
                  <a:pt x="12470376" y="0"/>
                </a:lnTo>
                <a:lnTo>
                  <a:pt x="12470376" y="10314892"/>
                </a:lnTo>
                <a:lnTo>
                  <a:pt x="0" y="103148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b="-20896"/>
            </a:stretch>
          </a:blipFill>
        </p:spPr>
        <p:txBody>
          <a:bodyPr/>
          <a:lstStyle/>
          <a:p>
            <a:endParaRPr lang="ko-KR" altLang="en-US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TextBox 7"/>
          <p:cNvSpPr txBox="1"/>
          <p:nvPr/>
        </p:nvSpPr>
        <p:spPr>
          <a:xfrm>
            <a:off x="1028700" y="4073391"/>
            <a:ext cx="15811500" cy="13195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11049"/>
              </a:lnSpc>
              <a:spcBef>
                <a:spcPct val="0"/>
              </a:spcBef>
            </a:pPr>
            <a:r>
              <a:rPr lang="en-US" altLang="ko-KR" sz="8499" spc="-169" dirty="0">
                <a:solidFill>
                  <a:srgbClr val="FFFFFF"/>
                </a:solidFill>
                <a:latin typeface="나눔고딕 ExtraBold"/>
                <a:ea typeface="나눔고딕 ExtraBold"/>
              </a:rPr>
              <a:t>2-2. </a:t>
            </a:r>
            <a:r>
              <a:rPr lang="ko-KR" altLang="en-US" sz="8499" spc="-169" dirty="0">
                <a:solidFill>
                  <a:srgbClr val="FFFFFF"/>
                </a:solidFill>
                <a:latin typeface="나눔고딕 ExtraBold"/>
                <a:ea typeface="나눔고딕 ExtraBold"/>
              </a:rPr>
              <a:t>한국전력공사 부채원인 </a:t>
            </a:r>
            <a:r>
              <a:rPr lang="en-US" altLang="ko-KR" sz="8499" spc="-169" dirty="0">
                <a:solidFill>
                  <a:srgbClr val="FFFFFF"/>
                </a:solidFill>
                <a:latin typeface="나눔고딕 ExtraBold"/>
                <a:ea typeface="나눔고딕 ExtraBold"/>
              </a:rPr>
              <a:t>- </a:t>
            </a:r>
            <a:r>
              <a:rPr lang="ko-KR" altLang="en-US" sz="8499" spc="-169" dirty="0">
                <a:solidFill>
                  <a:srgbClr val="FFFFFF"/>
                </a:solidFill>
                <a:latin typeface="나눔고딕 ExtraBold"/>
                <a:ea typeface="나눔고딕 ExtraBold"/>
              </a:rPr>
              <a:t>원가</a:t>
            </a:r>
            <a:endParaRPr lang="en-US" sz="8499" spc="-169" dirty="0">
              <a:solidFill>
                <a:srgbClr val="FFFFFF"/>
              </a:solidFill>
              <a:latin typeface="나눔고딕 ExtraBold"/>
              <a:ea typeface="나눔고딕 ExtraBold"/>
            </a:endParaRPr>
          </a:p>
        </p:txBody>
      </p:sp>
      <p:sp>
        <p:nvSpPr>
          <p:cNvPr id="8" name="Freeform 8"/>
          <p:cNvSpPr/>
          <p:nvPr/>
        </p:nvSpPr>
        <p:spPr>
          <a:xfrm rot="5400000">
            <a:off x="1038597" y="1018803"/>
            <a:ext cx="1068868" cy="1088661"/>
          </a:xfrm>
          <a:custGeom>
            <a:avLst/>
            <a:gdLst/>
            <a:ahLst/>
            <a:cxnLst/>
            <a:rect l="l" t="t" r="r" b="b"/>
            <a:pathLst>
              <a:path w="1068868" h="1088661">
                <a:moveTo>
                  <a:pt x="0" y="0"/>
                </a:moveTo>
                <a:lnTo>
                  <a:pt x="1068867" y="0"/>
                </a:lnTo>
                <a:lnTo>
                  <a:pt x="1068867" y="1088661"/>
                </a:lnTo>
                <a:lnTo>
                  <a:pt x="0" y="10886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978391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-3696577" y="4763377"/>
            <a:ext cx="10287000" cy="760245"/>
          </a:xfrm>
          <a:custGeom>
            <a:avLst/>
            <a:gdLst/>
            <a:ahLst/>
            <a:cxnLst/>
            <a:rect l="l" t="t" r="r" b="b"/>
            <a:pathLst>
              <a:path w="10287000" h="760245">
                <a:moveTo>
                  <a:pt x="0" y="0"/>
                </a:moveTo>
                <a:lnTo>
                  <a:pt x="10287000" y="0"/>
                </a:lnTo>
                <a:lnTo>
                  <a:pt x="10287000" y="760246"/>
                </a:lnTo>
                <a:lnTo>
                  <a:pt x="0" y="76024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171" t="-308623" r="-7088" b="-1042730"/>
            </a:stretch>
          </a:blipFill>
        </p:spPr>
        <p:txBody>
          <a:bodyPr/>
          <a:lstStyle/>
          <a:p>
            <a:endParaRPr lang="ko-KR" altLang="en-US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7F228DB-05E9-3162-0AB3-F9DF8C9C3DA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8621" y="408490"/>
            <a:ext cx="8005305" cy="9443372"/>
          </a:xfrm>
          <a:prstGeom prst="rect">
            <a:avLst/>
          </a:prstGeom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2F73FBE6-30F8-064C-1C34-508581C93606}"/>
              </a:ext>
            </a:extLst>
          </p:cNvPr>
          <p:cNvCxnSpPr>
            <a:cxnSpLocks/>
          </p:cNvCxnSpPr>
          <p:nvPr/>
        </p:nvCxnSpPr>
        <p:spPr>
          <a:xfrm>
            <a:off x="6251021" y="9095290"/>
            <a:ext cx="4724400" cy="0"/>
          </a:xfrm>
          <a:prstGeom prst="line">
            <a:avLst/>
          </a:prstGeom>
          <a:ln w="539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59D29405-0206-E3C1-6531-81D10A921F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8621" y="408490"/>
            <a:ext cx="8005305" cy="9443372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D07584E4-E3C4-6683-BB07-DA13168180F9}"/>
              </a:ext>
            </a:extLst>
          </p:cNvPr>
          <p:cNvCxnSpPr>
            <a:cxnSpLocks/>
          </p:cNvCxnSpPr>
          <p:nvPr/>
        </p:nvCxnSpPr>
        <p:spPr>
          <a:xfrm>
            <a:off x="7622621" y="4370890"/>
            <a:ext cx="6172200" cy="0"/>
          </a:xfrm>
          <a:prstGeom prst="line">
            <a:avLst/>
          </a:prstGeom>
          <a:ln w="539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7558F9A6-DD5B-3D69-14FA-FE9BBA7482FF}"/>
              </a:ext>
            </a:extLst>
          </p:cNvPr>
          <p:cNvCxnSpPr>
            <a:cxnSpLocks/>
          </p:cNvCxnSpPr>
          <p:nvPr/>
        </p:nvCxnSpPr>
        <p:spPr>
          <a:xfrm>
            <a:off x="6251021" y="4675690"/>
            <a:ext cx="4343400" cy="0"/>
          </a:xfrm>
          <a:prstGeom prst="line">
            <a:avLst/>
          </a:prstGeom>
          <a:ln w="539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56050FDC-CA99-7A5E-3C9A-6FD3F153705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0" y="266700"/>
            <a:ext cx="8153400" cy="9601199"/>
          </a:xfrm>
          <a:prstGeom prst="rect">
            <a:avLst/>
          </a:prstGeom>
        </p:spPr>
      </p:pic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357F5EAD-9B6C-990A-A0BF-0D14EFB0895B}"/>
              </a:ext>
            </a:extLst>
          </p:cNvPr>
          <p:cNvCxnSpPr>
            <a:cxnSpLocks/>
          </p:cNvCxnSpPr>
          <p:nvPr/>
        </p:nvCxnSpPr>
        <p:spPr>
          <a:xfrm>
            <a:off x="6251021" y="876301"/>
            <a:ext cx="6931578" cy="0"/>
          </a:xfrm>
          <a:prstGeom prst="line">
            <a:avLst/>
          </a:prstGeom>
          <a:ln w="539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1158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20">
            <a:extLst>
              <a:ext uri="{FF2B5EF4-FFF2-40B4-BE49-F238E27FC236}">
                <a16:creationId xmlns:a16="http://schemas.microsoft.com/office/drawing/2014/main" id="{61FA5384-8845-97B7-0C54-5EF3C13ADA88}"/>
              </a:ext>
            </a:extLst>
          </p:cNvPr>
          <p:cNvSpPr txBox="1"/>
          <p:nvPr/>
        </p:nvSpPr>
        <p:spPr>
          <a:xfrm>
            <a:off x="11442676" y="5219700"/>
            <a:ext cx="5008503" cy="3943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250"/>
              </a:lnSpc>
              <a:spcBef>
                <a:spcPct val="0"/>
              </a:spcBef>
            </a:pPr>
            <a:r>
              <a:rPr lang="en-US" altLang="ko-KR" sz="2500" u="none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2021 </a:t>
            </a:r>
            <a:r>
              <a:rPr lang="ko-KR" altLang="en-US" sz="2500" u="none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기점 생산단가 </a:t>
            </a:r>
            <a:r>
              <a:rPr lang="en-US" altLang="ko-KR" sz="2500" u="none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&gt; </a:t>
            </a:r>
            <a:r>
              <a:rPr lang="ko-KR" altLang="en-US" sz="2500" u="none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판매단가</a:t>
            </a:r>
            <a:endParaRPr lang="en-US" sz="2500" u="none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" name="Freeform 2"/>
          <p:cNvSpPr/>
          <p:nvPr/>
        </p:nvSpPr>
        <p:spPr>
          <a:xfrm rot="5400000">
            <a:off x="-3696577" y="4763377"/>
            <a:ext cx="10287000" cy="760245"/>
          </a:xfrm>
          <a:custGeom>
            <a:avLst/>
            <a:gdLst/>
            <a:ahLst/>
            <a:cxnLst/>
            <a:rect l="l" t="t" r="r" b="b"/>
            <a:pathLst>
              <a:path w="10287000" h="760245">
                <a:moveTo>
                  <a:pt x="0" y="0"/>
                </a:moveTo>
                <a:lnTo>
                  <a:pt x="10287000" y="0"/>
                </a:lnTo>
                <a:lnTo>
                  <a:pt x="10287000" y="760246"/>
                </a:lnTo>
                <a:lnTo>
                  <a:pt x="0" y="76024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171" t="-308623" r="-7088" b="-1042730"/>
            </a:stretch>
          </a:blipFill>
        </p:spPr>
        <p:txBody>
          <a:bodyPr/>
          <a:lstStyle/>
          <a:p>
            <a:endParaRPr lang="ko-KR" altLang="en-US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1742E03-DABB-3D9C-FD62-ABF49C8FB2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4669" y="1491291"/>
            <a:ext cx="7560734" cy="724504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7B99EC4-2975-8CD1-ABF4-2FD21B786C9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3688" y="1257300"/>
            <a:ext cx="15027512" cy="7245045"/>
          </a:xfrm>
          <a:prstGeom prst="rect">
            <a:avLst/>
          </a:prstGeom>
        </p:spPr>
      </p:pic>
      <p:sp>
        <p:nvSpPr>
          <p:cNvPr id="12" name="TextBox 20">
            <a:extLst>
              <a:ext uri="{FF2B5EF4-FFF2-40B4-BE49-F238E27FC236}">
                <a16:creationId xmlns:a16="http://schemas.microsoft.com/office/drawing/2014/main" id="{BFF78AB1-9A9F-31EB-D6F0-8F6F9C7DF579}"/>
              </a:ext>
            </a:extLst>
          </p:cNvPr>
          <p:cNvSpPr txBox="1"/>
          <p:nvPr/>
        </p:nvSpPr>
        <p:spPr>
          <a:xfrm>
            <a:off x="7203192" y="9182100"/>
            <a:ext cx="5008503" cy="3943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250"/>
              </a:lnSpc>
              <a:spcBef>
                <a:spcPct val="0"/>
              </a:spcBef>
            </a:pPr>
            <a:r>
              <a:rPr lang="ko-KR" altLang="en-US" sz="2500" u="none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매출원가 </a:t>
            </a:r>
            <a:r>
              <a:rPr lang="en-US" altLang="ko-KR" sz="2500" u="none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2500" u="none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매출이익 비교 그래프</a:t>
            </a:r>
            <a:endParaRPr lang="en-US" sz="2500" u="none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38692C6D-DA41-4477-1C6E-D243361B6FB2}"/>
              </a:ext>
            </a:extLst>
          </p:cNvPr>
          <p:cNvGrpSpPr/>
          <p:nvPr/>
        </p:nvGrpSpPr>
        <p:grpSpPr>
          <a:xfrm>
            <a:off x="12192000" y="5753100"/>
            <a:ext cx="1521955" cy="685800"/>
            <a:chOff x="8623276" y="7394890"/>
            <a:chExt cx="2819400" cy="128424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A6342660-6960-73DD-758B-18D6E63861A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23276" y="7394890"/>
              <a:ext cx="2819400" cy="128424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D0F39EE-471F-5740-3C43-E39BDB31D18E}"/>
                </a:ext>
              </a:extLst>
            </p:cNvPr>
            <p:cNvSpPr txBox="1"/>
            <p:nvPr/>
          </p:nvSpPr>
          <p:spPr>
            <a:xfrm>
              <a:off x="8642970" y="7680277"/>
              <a:ext cx="2658547" cy="8645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>
                  <a:solidFill>
                    <a:srgbClr val="FF000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적 자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A912C994-5FFC-B5A7-52FC-24936BA562AB}"/>
              </a:ext>
            </a:extLst>
          </p:cNvPr>
          <p:cNvGrpSpPr/>
          <p:nvPr/>
        </p:nvGrpSpPr>
        <p:grpSpPr>
          <a:xfrm>
            <a:off x="13260845" y="6134100"/>
            <a:ext cx="1521955" cy="685800"/>
            <a:chOff x="8623276" y="7394890"/>
            <a:chExt cx="2819400" cy="1284240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B24EF13E-BE35-7BF2-C05C-20F16010844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23276" y="7394890"/>
              <a:ext cx="2819400" cy="1284240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DA5D3C1-17BA-0DE0-E694-FBC65A75BA90}"/>
                </a:ext>
              </a:extLst>
            </p:cNvPr>
            <p:cNvSpPr txBox="1"/>
            <p:nvPr/>
          </p:nvSpPr>
          <p:spPr>
            <a:xfrm>
              <a:off x="8642970" y="7680277"/>
              <a:ext cx="2658547" cy="8645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>
                  <a:solidFill>
                    <a:srgbClr val="FF000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적 자</a:t>
              </a: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565E49DA-6139-ACB0-A28A-753B64297983}"/>
              </a:ext>
            </a:extLst>
          </p:cNvPr>
          <p:cNvGrpSpPr/>
          <p:nvPr/>
        </p:nvGrpSpPr>
        <p:grpSpPr>
          <a:xfrm>
            <a:off x="14099045" y="6667500"/>
            <a:ext cx="1521955" cy="685800"/>
            <a:chOff x="8623276" y="7394890"/>
            <a:chExt cx="2819400" cy="1284240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06743A07-7C01-6B76-716F-8B9A4D521FA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23276" y="7394890"/>
              <a:ext cx="2819400" cy="128424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FD22DCB-78E3-3F68-CA24-45EF00E1CA6E}"/>
                </a:ext>
              </a:extLst>
            </p:cNvPr>
            <p:cNvSpPr txBox="1"/>
            <p:nvPr/>
          </p:nvSpPr>
          <p:spPr>
            <a:xfrm>
              <a:off x="8642970" y="7680277"/>
              <a:ext cx="2658547" cy="8645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>
                  <a:solidFill>
                    <a:srgbClr val="FF000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적 자</a:t>
              </a: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3A2783B1-B2C9-9BD7-1BEA-FCF815DA1518}"/>
              </a:ext>
            </a:extLst>
          </p:cNvPr>
          <p:cNvGrpSpPr/>
          <p:nvPr/>
        </p:nvGrpSpPr>
        <p:grpSpPr>
          <a:xfrm>
            <a:off x="14937245" y="7200900"/>
            <a:ext cx="1521955" cy="685800"/>
            <a:chOff x="8623276" y="7394890"/>
            <a:chExt cx="2819400" cy="1284240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D05D284F-A4C4-AE70-CA53-963364DCD88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23276" y="7394890"/>
              <a:ext cx="2819400" cy="1284240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39AA0ED-B0BC-B665-64F7-57923F35BA19}"/>
                </a:ext>
              </a:extLst>
            </p:cNvPr>
            <p:cNvSpPr txBox="1"/>
            <p:nvPr/>
          </p:nvSpPr>
          <p:spPr>
            <a:xfrm>
              <a:off x="8642970" y="7680277"/>
              <a:ext cx="2658547" cy="8645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>
                  <a:solidFill>
                    <a:srgbClr val="FF000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적 자</a:t>
              </a: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012834E0-EA8C-CB75-246D-85E880341010}"/>
              </a:ext>
            </a:extLst>
          </p:cNvPr>
          <p:cNvGrpSpPr/>
          <p:nvPr/>
        </p:nvGrpSpPr>
        <p:grpSpPr>
          <a:xfrm>
            <a:off x="15699245" y="7734300"/>
            <a:ext cx="1521955" cy="685800"/>
            <a:chOff x="8623276" y="7394890"/>
            <a:chExt cx="2819400" cy="1284240"/>
          </a:xfrm>
        </p:grpSpPr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98F143B9-E8BC-09D7-0816-8D78908BF27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23276" y="7394890"/>
              <a:ext cx="2819400" cy="128424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58E5406-68C2-5AD3-823A-ED356EC633FD}"/>
                </a:ext>
              </a:extLst>
            </p:cNvPr>
            <p:cNvSpPr txBox="1"/>
            <p:nvPr/>
          </p:nvSpPr>
          <p:spPr>
            <a:xfrm>
              <a:off x="8642970" y="7680277"/>
              <a:ext cx="2658547" cy="8645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>
                  <a:solidFill>
                    <a:srgbClr val="FF000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적 자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47924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9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>
            <a:off x="3429000" y="0"/>
            <a:ext cx="12470376" cy="10314892"/>
          </a:xfrm>
          <a:custGeom>
            <a:avLst/>
            <a:gdLst/>
            <a:ahLst/>
            <a:cxnLst/>
            <a:rect l="l" t="t" r="r" b="b"/>
            <a:pathLst>
              <a:path w="12470376" h="10314892">
                <a:moveTo>
                  <a:pt x="0" y="0"/>
                </a:moveTo>
                <a:lnTo>
                  <a:pt x="12470376" y="0"/>
                </a:lnTo>
                <a:lnTo>
                  <a:pt x="12470376" y="10314892"/>
                </a:lnTo>
                <a:lnTo>
                  <a:pt x="0" y="103148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b="-20896"/>
            </a:stretch>
          </a:blipFill>
        </p:spPr>
        <p:txBody>
          <a:bodyPr/>
          <a:lstStyle/>
          <a:p>
            <a:endParaRPr lang="ko-KR" altLang="en-US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TextBox 7"/>
          <p:cNvSpPr txBox="1"/>
          <p:nvPr/>
        </p:nvSpPr>
        <p:spPr>
          <a:xfrm>
            <a:off x="1028700" y="4073391"/>
            <a:ext cx="16725900" cy="13195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11049"/>
              </a:lnSpc>
              <a:spcBef>
                <a:spcPct val="0"/>
              </a:spcBef>
            </a:pPr>
            <a:r>
              <a:rPr lang="en-US" altLang="ko-KR" sz="8499" spc="-169" dirty="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2-3. </a:t>
            </a:r>
            <a:r>
              <a:rPr lang="ko-KR" altLang="en-US" sz="8499" spc="-169" dirty="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한국전력공사 부채원인 </a:t>
            </a:r>
            <a:r>
              <a:rPr lang="en-US" altLang="ko-KR" sz="8499" spc="-169" dirty="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 </a:t>
            </a:r>
            <a:r>
              <a:rPr lang="ko-KR" altLang="en-US" sz="8499" spc="-169" dirty="0" err="1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손실량</a:t>
            </a:r>
            <a:endParaRPr lang="en-US" sz="8499" spc="-169" dirty="0">
              <a:solidFill>
                <a:srgbClr val="FFFF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8" name="Freeform 8"/>
          <p:cNvSpPr/>
          <p:nvPr/>
        </p:nvSpPr>
        <p:spPr>
          <a:xfrm rot="5400000">
            <a:off x="1038597" y="1018803"/>
            <a:ext cx="1068868" cy="1088661"/>
          </a:xfrm>
          <a:custGeom>
            <a:avLst/>
            <a:gdLst/>
            <a:ahLst/>
            <a:cxnLst/>
            <a:rect l="l" t="t" r="r" b="b"/>
            <a:pathLst>
              <a:path w="1068868" h="1088661">
                <a:moveTo>
                  <a:pt x="0" y="0"/>
                </a:moveTo>
                <a:lnTo>
                  <a:pt x="1068867" y="0"/>
                </a:lnTo>
                <a:lnTo>
                  <a:pt x="1068867" y="1088661"/>
                </a:lnTo>
                <a:lnTo>
                  <a:pt x="0" y="10886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619262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A8038E6F-BC8D-2EDB-483B-F643362F8F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252180"/>
            <a:ext cx="10391858" cy="9782640"/>
          </a:xfrm>
          <a:prstGeom prst="rect">
            <a:avLst/>
          </a:prstGeom>
        </p:spPr>
      </p:pic>
      <p:sp>
        <p:nvSpPr>
          <p:cNvPr id="2" name="Freeform 2"/>
          <p:cNvSpPr/>
          <p:nvPr/>
        </p:nvSpPr>
        <p:spPr>
          <a:xfrm rot="5400000">
            <a:off x="-3696577" y="4763377"/>
            <a:ext cx="10287000" cy="760245"/>
          </a:xfrm>
          <a:custGeom>
            <a:avLst/>
            <a:gdLst/>
            <a:ahLst/>
            <a:cxnLst/>
            <a:rect l="l" t="t" r="r" b="b"/>
            <a:pathLst>
              <a:path w="10287000" h="760245">
                <a:moveTo>
                  <a:pt x="0" y="0"/>
                </a:moveTo>
                <a:lnTo>
                  <a:pt x="10287000" y="0"/>
                </a:lnTo>
                <a:lnTo>
                  <a:pt x="10287000" y="760246"/>
                </a:lnTo>
                <a:lnTo>
                  <a:pt x="0" y="76024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171" t="-308623" r="-7088" b="-1042730"/>
            </a:stretch>
          </a:blipFill>
        </p:spPr>
        <p:txBody>
          <a:bodyPr/>
          <a:lstStyle/>
          <a:p>
            <a:endParaRPr lang="ko-KR" altLang="en-US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8773927-2E8A-7A7F-AF4C-2A39CA951C1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105940"/>
            <a:ext cx="10896600" cy="1017759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FFD4F2F-0C1E-D824-D10E-0417E9A618ED}"/>
              </a:ext>
            </a:extLst>
          </p:cNvPr>
          <p:cNvSpPr txBox="1"/>
          <p:nvPr/>
        </p:nvSpPr>
        <p:spPr>
          <a:xfrm>
            <a:off x="13612091" y="2074964"/>
            <a:ext cx="685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FFC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부산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01B7904-2D7B-C834-1035-54AB8406B721}"/>
              </a:ext>
            </a:extLst>
          </p:cNvPr>
          <p:cNvSpPr txBox="1"/>
          <p:nvPr/>
        </p:nvSpPr>
        <p:spPr>
          <a:xfrm>
            <a:off x="13785273" y="3467100"/>
            <a:ext cx="685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FFC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경북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04F9B42-D8C6-F4CE-A27E-42F7C0A6158E}"/>
              </a:ext>
            </a:extLst>
          </p:cNvPr>
          <p:cNvSpPr txBox="1"/>
          <p:nvPr/>
        </p:nvSpPr>
        <p:spPr>
          <a:xfrm>
            <a:off x="13757564" y="4611526"/>
            <a:ext cx="685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FFC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경기</a:t>
            </a:r>
          </a:p>
        </p:txBody>
      </p:sp>
    </p:spTree>
    <p:extLst>
      <p:ext uri="{BB962C8B-B14F-4D97-AF65-F5344CB8AC3E}">
        <p14:creationId xmlns:p14="http://schemas.microsoft.com/office/powerpoint/2010/main" val="4179384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292CE55-56D9-8F49-EE1D-136D7ABAEE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377" y="651691"/>
            <a:ext cx="12344400" cy="9011325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02466F0A-E365-3C03-55AD-7215A9160FA3}"/>
              </a:ext>
            </a:extLst>
          </p:cNvPr>
          <p:cNvGrpSpPr/>
          <p:nvPr/>
        </p:nvGrpSpPr>
        <p:grpSpPr>
          <a:xfrm>
            <a:off x="5728855" y="8988130"/>
            <a:ext cx="9718965" cy="477990"/>
            <a:chOff x="5728855" y="8988130"/>
            <a:chExt cx="9718965" cy="477990"/>
          </a:xfrm>
        </p:grpSpPr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C2CB14AA-C640-580B-1DC5-DF7F97754B6A}"/>
                </a:ext>
              </a:extLst>
            </p:cNvPr>
            <p:cNvSpPr/>
            <p:nvPr/>
          </p:nvSpPr>
          <p:spPr>
            <a:xfrm>
              <a:off x="5728855" y="9001990"/>
              <a:ext cx="457200" cy="45720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8FBC7DE1-B6FF-7ADE-2DE8-541BD31517C4}"/>
                </a:ext>
              </a:extLst>
            </p:cNvPr>
            <p:cNvSpPr/>
            <p:nvPr/>
          </p:nvSpPr>
          <p:spPr>
            <a:xfrm>
              <a:off x="7564585" y="9001990"/>
              <a:ext cx="457200" cy="45720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37560F84-B548-9FF2-D12F-B26871B606B6}"/>
                </a:ext>
              </a:extLst>
            </p:cNvPr>
            <p:cNvSpPr/>
            <p:nvPr/>
          </p:nvSpPr>
          <p:spPr>
            <a:xfrm>
              <a:off x="8201890" y="9001985"/>
              <a:ext cx="457200" cy="45720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FA0C9C58-8212-636D-935E-53C2A9E26369}"/>
                </a:ext>
              </a:extLst>
            </p:cNvPr>
            <p:cNvSpPr/>
            <p:nvPr/>
          </p:nvSpPr>
          <p:spPr>
            <a:xfrm>
              <a:off x="8811490" y="8995065"/>
              <a:ext cx="457200" cy="45720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F4D80C71-95E8-2346-F6BA-B2E2D78942AD}"/>
                </a:ext>
              </a:extLst>
            </p:cNvPr>
            <p:cNvSpPr/>
            <p:nvPr/>
          </p:nvSpPr>
          <p:spPr>
            <a:xfrm>
              <a:off x="10058400" y="8995065"/>
              <a:ext cx="457200" cy="45720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F68BD480-6AEF-F9AE-2F41-333D42EB602A}"/>
                </a:ext>
              </a:extLst>
            </p:cNvPr>
            <p:cNvSpPr/>
            <p:nvPr/>
          </p:nvSpPr>
          <p:spPr>
            <a:xfrm>
              <a:off x="10688780" y="8988135"/>
              <a:ext cx="457200" cy="45720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B1E1E15C-53CB-236D-C541-FBF2F63891BE}"/>
                </a:ext>
              </a:extLst>
            </p:cNvPr>
            <p:cNvSpPr/>
            <p:nvPr/>
          </p:nvSpPr>
          <p:spPr>
            <a:xfrm>
              <a:off x="11277600" y="8988130"/>
              <a:ext cx="457200" cy="45720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213905DC-CBF2-832E-B8B4-DF92D9C5E564}"/>
                </a:ext>
              </a:extLst>
            </p:cNvPr>
            <p:cNvSpPr/>
            <p:nvPr/>
          </p:nvSpPr>
          <p:spPr>
            <a:xfrm>
              <a:off x="13168745" y="9008915"/>
              <a:ext cx="457200" cy="45720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541907CC-F64D-BC9B-27C6-C0E55BEB6A95}"/>
                </a:ext>
              </a:extLst>
            </p:cNvPr>
            <p:cNvSpPr/>
            <p:nvPr/>
          </p:nvSpPr>
          <p:spPr>
            <a:xfrm>
              <a:off x="13778345" y="9008920"/>
              <a:ext cx="457200" cy="45720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6450EB17-DF1B-4DD4-D28A-B63826618B97}"/>
                </a:ext>
              </a:extLst>
            </p:cNvPr>
            <p:cNvSpPr/>
            <p:nvPr/>
          </p:nvSpPr>
          <p:spPr>
            <a:xfrm>
              <a:off x="14990620" y="9001990"/>
              <a:ext cx="457200" cy="45720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C909A0AB-C2D3-6445-9D59-D2DAC18E381E}"/>
              </a:ext>
            </a:extLst>
          </p:cNvPr>
          <p:cNvGrpSpPr/>
          <p:nvPr/>
        </p:nvGrpSpPr>
        <p:grpSpPr>
          <a:xfrm>
            <a:off x="5853545" y="1485900"/>
            <a:ext cx="9282119" cy="7391400"/>
            <a:chOff x="5853545" y="1485900"/>
            <a:chExt cx="9282119" cy="7391400"/>
          </a:xfrm>
        </p:grpSpPr>
        <p:cxnSp>
          <p:nvCxnSpPr>
            <p:cNvPr id="21" name="직선 화살표 연결선 20">
              <a:extLst>
                <a:ext uri="{FF2B5EF4-FFF2-40B4-BE49-F238E27FC236}">
                  <a16:creationId xmlns:a16="http://schemas.microsoft.com/office/drawing/2014/main" id="{FF617791-850C-F7B2-D901-F89001E02B75}"/>
                </a:ext>
              </a:extLst>
            </p:cNvPr>
            <p:cNvCxnSpPr/>
            <p:nvPr/>
          </p:nvCxnSpPr>
          <p:spPr>
            <a:xfrm>
              <a:off x="5853545" y="1485900"/>
              <a:ext cx="0" cy="2667000"/>
            </a:xfrm>
            <a:prstGeom prst="straightConnector1">
              <a:avLst/>
            </a:prstGeom>
            <a:ln w="41275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화살표 연결선 22">
              <a:extLst>
                <a:ext uri="{FF2B5EF4-FFF2-40B4-BE49-F238E27FC236}">
                  <a16:creationId xmlns:a16="http://schemas.microsoft.com/office/drawing/2014/main" id="{A40CE996-C6A5-360D-B922-616237F4D714}"/>
                </a:ext>
              </a:extLst>
            </p:cNvPr>
            <p:cNvCxnSpPr>
              <a:cxnSpLocks/>
            </p:cNvCxnSpPr>
            <p:nvPr/>
          </p:nvCxnSpPr>
          <p:spPr>
            <a:xfrm>
              <a:off x="7744264" y="8343900"/>
              <a:ext cx="0" cy="457200"/>
            </a:xfrm>
            <a:prstGeom prst="straightConnector1">
              <a:avLst/>
            </a:prstGeom>
            <a:ln w="41275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화살표 연결선 25">
              <a:extLst>
                <a:ext uri="{FF2B5EF4-FFF2-40B4-BE49-F238E27FC236}">
                  <a16:creationId xmlns:a16="http://schemas.microsoft.com/office/drawing/2014/main" id="{3A57C013-6601-EEEC-5608-80EFB2685882}"/>
                </a:ext>
              </a:extLst>
            </p:cNvPr>
            <p:cNvCxnSpPr>
              <a:cxnSpLocks/>
            </p:cNvCxnSpPr>
            <p:nvPr/>
          </p:nvCxnSpPr>
          <p:spPr>
            <a:xfrm>
              <a:off x="8339796" y="8115300"/>
              <a:ext cx="0" cy="609600"/>
            </a:xfrm>
            <a:prstGeom prst="straightConnector1">
              <a:avLst/>
            </a:prstGeom>
            <a:ln w="41275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화살표 연결선 27">
              <a:extLst>
                <a:ext uri="{FF2B5EF4-FFF2-40B4-BE49-F238E27FC236}">
                  <a16:creationId xmlns:a16="http://schemas.microsoft.com/office/drawing/2014/main" id="{3FD6ED08-7E23-7D8F-608C-6B3DAEFDBF86}"/>
                </a:ext>
              </a:extLst>
            </p:cNvPr>
            <p:cNvCxnSpPr>
              <a:cxnSpLocks/>
            </p:cNvCxnSpPr>
            <p:nvPr/>
          </p:nvCxnSpPr>
          <p:spPr>
            <a:xfrm>
              <a:off x="8991600" y="8420100"/>
              <a:ext cx="0" cy="457200"/>
            </a:xfrm>
            <a:prstGeom prst="straightConnector1">
              <a:avLst/>
            </a:prstGeom>
            <a:ln w="41275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화살표 연결선 28">
              <a:extLst>
                <a:ext uri="{FF2B5EF4-FFF2-40B4-BE49-F238E27FC236}">
                  <a16:creationId xmlns:a16="http://schemas.microsoft.com/office/drawing/2014/main" id="{E00A4161-BB81-2D1E-8182-A8BB8F56C0FE}"/>
                </a:ext>
              </a:extLst>
            </p:cNvPr>
            <p:cNvCxnSpPr>
              <a:cxnSpLocks/>
            </p:cNvCxnSpPr>
            <p:nvPr/>
          </p:nvCxnSpPr>
          <p:spPr>
            <a:xfrm>
              <a:off x="10196732" y="6286500"/>
              <a:ext cx="0" cy="2252004"/>
            </a:xfrm>
            <a:prstGeom prst="straightConnector1">
              <a:avLst/>
            </a:prstGeom>
            <a:ln w="41275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화살표 연결선 30">
              <a:extLst>
                <a:ext uri="{FF2B5EF4-FFF2-40B4-BE49-F238E27FC236}">
                  <a16:creationId xmlns:a16="http://schemas.microsoft.com/office/drawing/2014/main" id="{9D50E3C6-448D-A1B4-8957-F41502E84509}"/>
                </a:ext>
              </a:extLst>
            </p:cNvPr>
            <p:cNvCxnSpPr>
              <a:cxnSpLocks/>
            </p:cNvCxnSpPr>
            <p:nvPr/>
          </p:nvCxnSpPr>
          <p:spPr>
            <a:xfrm>
              <a:off x="10820400" y="8614704"/>
              <a:ext cx="0" cy="110196"/>
            </a:xfrm>
            <a:prstGeom prst="straightConnector1">
              <a:avLst/>
            </a:prstGeom>
            <a:ln w="6350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화살표 연결선 32">
              <a:extLst>
                <a:ext uri="{FF2B5EF4-FFF2-40B4-BE49-F238E27FC236}">
                  <a16:creationId xmlns:a16="http://schemas.microsoft.com/office/drawing/2014/main" id="{F5A74413-F264-8086-611C-FF05FEEA1345}"/>
                </a:ext>
              </a:extLst>
            </p:cNvPr>
            <p:cNvCxnSpPr>
              <a:cxnSpLocks/>
            </p:cNvCxnSpPr>
            <p:nvPr/>
          </p:nvCxnSpPr>
          <p:spPr>
            <a:xfrm>
              <a:off x="11435860" y="6910168"/>
              <a:ext cx="0" cy="228600"/>
            </a:xfrm>
            <a:prstGeom prst="straightConnector1">
              <a:avLst/>
            </a:prstGeom>
            <a:ln w="22225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화살표 연결선 34">
              <a:extLst>
                <a:ext uri="{FF2B5EF4-FFF2-40B4-BE49-F238E27FC236}">
                  <a16:creationId xmlns:a16="http://schemas.microsoft.com/office/drawing/2014/main" id="{BCEBB6A6-9170-BB73-1449-00985F1272AC}"/>
                </a:ext>
              </a:extLst>
            </p:cNvPr>
            <p:cNvCxnSpPr>
              <a:cxnSpLocks/>
            </p:cNvCxnSpPr>
            <p:nvPr/>
          </p:nvCxnSpPr>
          <p:spPr>
            <a:xfrm>
              <a:off x="13272868" y="7658100"/>
              <a:ext cx="0" cy="423204"/>
            </a:xfrm>
            <a:prstGeom prst="straightConnector1">
              <a:avLst/>
            </a:prstGeom>
            <a:ln w="41275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화살표 연결선 36">
              <a:extLst>
                <a:ext uri="{FF2B5EF4-FFF2-40B4-BE49-F238E27FC236}">
                  <a16:creationId xmlns:a16="http://schemas.microsoft.com/office/drawing/2014/main" id="{81F8C3FF-E340-2FA5-A2DC-DDC5CEAD8791}"/>
                </a:ext>
              </a:extLst>
            </p:cNvPr>
            <p:cNvCxnSpPr>
              <a:cxnSpLocks/>
            </p:cNvCxnSpPr>
            <p:nvPr/>
          </p:nvCxnSpPr>
          <p:spPr>
            <a:xfrm>
              <a:off x="13916464" y="8420100"/>
              <a:ext cx="0" cy="228600"/>
            </a:xfrm>
            <a:prstGeom prst="straightConnector1">
              <a:avLst/>
            </a:prstGeom>
            <a:ln w="22225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화살표 연결선 39">
              <a:extLst>
                <a:ext uri="{FF2B5EF4-FFF2-40B4-BE49-F238E27FC236}">
                  <a16:creationId xmlns:a16="http://schemas.microsoft.com/office/drawing/2014/main" id="{9DED25FC-9505-472D-7A67-D623CA54764B}"/>
                </a:ext>
              </a:extLst>
            </p:cNvPr>
            <p:cNvCxnSpPr>
              <a:cxnSpLocks/>
            </p:cNvCxnSpPr>
            <p:nvPr/>
          </p:nvCxnSpPr>
          <p:spPr>
            <a:xfrm>
              <a:off x="15135664" y="7291168"/>
              <a:ext cx="0" cy="1427872"/>
            </a:xfrm>
            <a:prstGeom prst="straightConnector1">
              <a:avLst/>
            </a:prstGeom>
            <a:ln w="41275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A6A8D585-EB4D-359F-5D06-E03337B04D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6784" y="479838"/>
            <a:ext cx="7916416" cy="946941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2E184A1-D42B-68C6-6A2B-8A17EB751B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8697" y="479838"/>
            <a:ext cx="7916416" cy="9469416"/>
          </a:xfrm>
          <a:prstGeom prst="rect">
            <a:avLst/>
          </a:prstGeom>
        </p:spPr>
      </p:pic>
      <p:sp>
        <p:nvSpPr>
          <p:cNvPr id="2" name="Freeform 2"/>
          <p:cNvSpPr/>
          <p:nvPr/>
        </p:nvSpPr>
        <p:spPr>
          <a:xfrm rot="5400000">
            <a:off x="-3696577" y="4763377"/>
            <a:ext cx="10287000" cy="760245"/>
          </a:xfrm>
          <a:custGeom>
            <a:avLst/>
            <a:gdLst/>
            <a:ahLst/>
            <a:cxnLst/>
            <a:rect l="l" t="t" r="r" b="b"/>
            <a:pathLst>
              <a:path w="10287000" h="760245">
                <a:moveTo>
                  <a:pt x="0" y="0"/>
                </a:moveTo>
                <a:lnTo>
                  <a:pt x="10287000" y="0"/>
                </a:lnTo>
                <a:lnTo>
                  <a:pt x="10287000" y="760246"/>
                </a:lnTo>
                <a:lnTo>
                  <a:pt x="0" y="7602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171" t="-308623" r="-7088" b="-1042730"/>
            </a:stretch>
          </a:blipFill>
        </p:spPr>
        <p:txBody>
          <a:bodyPr/>
          <a:lstStyle/>
          <a:p>
            <a:endParaRPr lang="ko-KR" altLang="en-US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7BB14942-8209-F924-FB42-56194C1DA41F}"/>
              </a:ext>
            </a:extLst>
          </p:cNvPr>
          <p:cNvGrpSpPr/>
          <p:nvPr/>
        </p:nvGrpSpPr>
        <p:grpSpPr>
          <a:xfrm>
            <a:off x="7941782" y="581351"/>
            <a:ext cx="2022978" cy="1139009"/>
            <a:chOff x="7941782" y="581351"/>
            <a:chExt cx="2022978" cy="1139009"/>
          </a:xfrm>
        </p:grpSpPr>
        <p:sp>
          <p:nvSpPr>
            <p:cNvPr id="49" name="사각형: 둥근 모서리 48">
              <a:extLst>
                <a:ext uri="{FF2B5EF4-FFF2-40B4-BE49-F238E27FC236}">
                  <a16:creationId xmlns:a16="http://schemas.microsoft.com/office/drawing/2014/main" id="{5966EDC7-FA08-71C9-938B-8FE64B656B1D}"/>
                </a:ext>
              </a:extLst>
            </p:cNvPr>
            <p:cNvSpPr/>
            <p:nvPr/>
          </p:nvSpPr>
          <p:spPr>
            <a:xfrm>
              <a:off x="7941782" y="581351"/>
              <a:ext cx="2022978" cy="113900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1710D946-E503-1E24-1B4A-6231BBEDBA98}"/>
                </a:ext>
              </a:extLst>
            </p:cNvPr>
            <p:cNvSpPr/>
            <p:nvPr/>
          </p:nvSpPr>
          <p:spPr>
            <a:xfrm>
              <a:off x="8153400" y="665173"/>
              <a:ext cx="457194" cy="457200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14D0617B-11DB-65FA-5784-EC1AE245867F}"/>
                </a:ext>
              </a:extLst>
            </p:cNvPr>
            <p:cNvSpPr txBox="1"/>
            <p:nvPr/>
          </p:nvSpPr>
          <p:spPr>
            <a:xfrm>
              <a:off x="8605384" y="709107"/>
              <a:ext cx="12666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전력사용량</a:t>
              </a:r>
            </a:p>
          </p:txBody>
        </p: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6FE44E4A-A3CC-02AD-AE2D-BC3CE298A8F3}"/>
                </a:ext>
              </a:extLst>
            </p:cNvPr>
            <p:cNvSpPr/>
            <p:nvPr/>
          </p:nvSpPr>
          <p:spPr>
            <a:xfrm>
              <a:off x="8159187" y="1195168"/>
              <a:ext cx="457194" cy="457200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rgbClr val="00B050"/>
              </a:solidFill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3BF19470-345A-A873-3C54-9FE39E733FE5}"/>
                </a:ext>
              </a:extLst>
            </p:cNvPr>
            <p:cNvSpPr txBox="1"/>
            <p:nvPr/>
          </p:nvSpPr>
          <p:spPr>
            <a:xfrm>
              <a:off x="8611171" y="1239102"/>
              <a:ext cx="11144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인구 밀도</a:t>
              </a:r>
            </a:p>
          </p:txBody>
        </p: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15329DE0-1D02-99A6-7577-1F150C578B30}"/>
              </a:ext>
            </a:extLst>
          </p:cNvPr>
          <p:cNvSpPr txBox="1"/>
          <p:nvPr/>
        </p:nvSpPr>
        <p:spPr>
          <a:xfrm>
            <a:off x="7316515" y="9620500"/>
            <a:ext cx="2970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(python circle marker </a:t>
            </a:r>
            <a:r>
              <a:rPr lang="ko-KR" altLang="en-US" dirty="0"/>
              <a:t>이용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5270DD3-FB72-A2E1-912B-2ED83B473491}"/>
              </a:ext>
            </a:extLst>
          </p:cNvPr>
          <p:cNvSpPr txBox="1"/>
          <p:nvPr/>
        </p:nvSpPr>
        <p:spPr>
          <a:xfrm>
            <a:off x="15448636" y="9563100"/>
            <a:ext cx="2610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(python choropleth </a:t>
            </a:r>
            <a:r>
              <a:rPr lang="ko-KR" altLang="en-US" dirty="0"/>
              <a:t>이용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19931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  <p:bldP spid="5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5449006" cy="10287000"/>
          </a:xfrm>
          <a:prstGeom prst="rect">
            <a:avLst/>
          </a:prstGeom>
          <a:solidFill>
            <a:srgbClr val="FFB923"/>
          </a:solidFill>
        </p:spPr>
        <p:txBody>
          <a:bodyPr/>
          <a:lstStyle/>
          <a:p>
            <a:endParaRPr lang="ko-KR" altLang="en-US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7617004" y="4835358"/>
            <a:ext cx="448170" cy="448170"/>
          </a:xfrm>
          <a:custGeom>
            <a:avLst/>
            <a:gdLst/>
            <a:ahLst/>
            <a:cxnLst/>
            <a:rect l="l" t="t" r="r" b="b"/>
            <a:pathLst>
              <a:path w="448170" h="448170">
                <a:moveTo>
                  <a:pt x="0" y="0"/>
                </a:moveTo>
                <a:lnTo>
                  <a:pt x="448170" y="0"/>
                </a:lnTo>
                <a:lnTo>
                  <a:pt x="448170" y="448170"/>
                </a:lnTo>
                <a:lnTo>
                  <a:pt x="0" y="44817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7617004" y="6228564"/>
            <a:ext cx="448170" cy="448170"/>
          </a:xfrm>
          <a:custGeom>
            <a:avLst/>
            <a:gdLst/>
            <a:ahLst/>
            <a:cxnLst/>
            <a:rect l="l" t="t" r="r" b="b"/>
            <a:pathLst>
              <a:path w="448170" h="448170">
                <a:moveTo>
                  <a:pt x="0" y="0"/>
                </a:moveTo>
                <a:lnTo>
                  <a:pt x="448170" y="0"/>
                </a:lnTo>
                <a:lnTo>
                  <a:pt x="448170" y="448169"/>
                </a:lnTo>
                <a:lnTo>
                  <a:pt x="0" y="44816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5" name="TextBox 10"/>
          <p:cNvSpPr txBox="1"/>
          <p:nvPr/>
        </p:nvSpPr>
        <p:spPr>
          <a:xfrm>
            <a:off x="1547971" y="4441946"/>
            <a:ext cx="2353523" cy="13195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1049"/>
              </a:lnSpc>
              <a:spcBef>
                <a:spcPct val="0"/>
              </a:spcBef>
            </a:pPr>
            <a:r>
              <a:rPr lang="ko-KR" altLang="en-US" sz="8499" spc="-169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algun Gothic"/>
              </a:rPr>
              <a:t>목차</a:t>
            </a:r>
            <a:r>
              <a:rPr lang="en-US" altLang="ko-KR" sz="8499" spc="-169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endParaRPr lang="en-US" sz="8499" spc="-169">
              <a:solidFill>
                <a:srgbClr val="FFFF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8526598" y="3404053"/>
            <a:ext cx="5218430" cy="4674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00"/>
              </a:lnSpc>
              <a:spcBef>
                <a:spcPct val="0"/>
              </a:spcBef>
            </a:pPr>
            <a:r>
              <a:rPr lang="ko-KR" altLang="en-US" sz="3000" b="1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프로젝트</a:t>
            </a:r>
            <a:r>
              <a:rPr lang="en-US" altLang="ko-KR" sz="3000" b="1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3000" b="1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계획</a:t>
            </a:r>
            <a:endParaRPr lang="en-US" sz="3000" b="1" dirty="0">
              <a:solidFill>
                <a:srgbClr val="00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8526598" y="4806783"/>
            <a:ext cx="5218430" cy="4674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00"/>
              </a:lnSpc>
              <a:spcBef>
                <a:spcPct val="0"/>
              </a:spcBef>
            </a:pPr>
            <a:r>
              <a:rPr lang="ko-KR" altLang="en-US" sz="3000" b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현황</a:t>
            </a:r>
            <a:r>
              <a:rPr lang="en-US" altLang="ko-KR" sz="3000" b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3000" b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데이터</a:t>
            </a:r>
            <a:r>
              <a:rPr lang="en-US" altLang="ko-KR" sz="3000" b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3000" b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분석</a:t>
            </a:r>
            <a:endParaRPr lang="en-US" sz="3000" b="1">
              <a:solidFill>
                <a:srgbClr val="00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8526598" y="6199989"/>
            <a:ext cx="5218430" cy="4674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00"/>
              </a:lnSpc>
              <a:spcBef>
                <a:spcPct val="0"/>
              </a:spcBef>
            </a:pPr>
            <a:r>
              <a:rPr lang="ko-KR" altLang="en-US" sz="3000" b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예측</a:t>
            </a:r>
            <a:r>
              <a:rPr lang="en-US" altLang="ko-KR" sz="3000" b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3000" b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데이터</a:t>
            </a:r>
            <a:r>
              <a:rPr lang="en-US" altLang="ko-KR" sz="3000" b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3000" b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분석</a:t>
            </a:r>
            <a:endParaRPr lang="en-US" sz="3000" b="1">
              <a:solidFill>
                <a:srgbClr val="00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7" name="Freeform 4"/>
          <p:cNvSpPr/>
          <p:nvPr/>
        </p:nvSpPr>
        <p:spPr>
          <a:xfrm>
            <a:off x="7617004" y="3451058"/>
            <a:ext cx="448170" cy="448170"/>
          </a:xfrm>
          <a:custGeom>
            <a:avLst/>
            <a:gdLst/>
            <a:ahLst/>
            <a:cxnLst/>
            <a:rect l="l" t="t" r="r" b="b"/>
            <a:pathLst>
              <a:path w="448170" h="448170">
                <a:moveTo>
                  <a:pt x="0" y="0"/>
                </a:moveTo>
                <a:lnTo>
                  <a:pt x="448170" y="0"/>
                </a:lnTo>
                <a:lnTo>
                  <a:pt x="448170" y="448170"/>
                </a:lnTo>
                <a:lnTo>
                  <a:pt x="0" y="44817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8" name="TextBox 14"/>
          <p:cNvSpPr txBox="1"/>
          <p:nvPr/>
        </p:nvSpPr>
        <p:spPr>
          <a:xfrm>
            <a:off x="8526598" y="7657322"/>
            <a:ext cx="6180002" cy="4674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900"/>
              </a:lnSpc>
              <a:spcBef>
                <a:spcPct val="0"/>
              </a:spcBef>
            </a:pPr>
            <a:r>
              <a:rPr lang="ko-KR" altLang="en-US" sz="3000" b="1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참고자료</a:t>
            </a:r>
            <a:r>
              <a:rPr lang="en-US" altLang="ko-KR" sz="3000" b="1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</a:t>
            </a:r>
            <a:r>
              <a:rPr lang="ko-KR" altLang="en-US" sz="3000" b="1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분석코드</a:t>
            </a:r>
            <a:r>
              <a:rPr lang="en-US" altLang="ko-KR" sz="3000" b="1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</a:t>
            </a:r>
            <a:r>
              <a:rPr lang="ko-KR" altLang="en-US" sz="3000" b="1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데이터 이관 코드</a:t>
            </a:r>
            <a:endParaRPr lang="en-US" sz="3000" b="1" dirty="0">
              <a:solidFill>
                <a:srgbClr val="00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9" name="Freeform 5"/>
          <p:cNvSpPr/>
          <p:nvPr/>
        </p:nvSpPr>
        <p:spPr>
          <a:xfrm>
            <a:off x="7617004" y="7685310"/>
            <a:ext cx="448170" cy="448170"/>
          </a:xfrm>
          <a:custGeom>
            <a:avLst/>
            <a:gdLst/>
            <a:ahLst/>
            <a:cxnLst/>
            <a:rect l="l" t="t" r="r" b="b"/>
            <a:pathLst>
              <a:path w="448170" h="448170">
                <a:moveTo>
                  <a:pt x="0" y="0"/>
                </a:moveTo>
                <a:lnTo>
                  <a:pt x="448170" y="0"/>
                </a:lnTo>
                <a:lnTo>
                  <a:pt x="448170" y="448169"/>
                </a:lnTo>
                <a:lnTo>
                  <a:pt x="0" y="44816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0" name="TextBox 11"/>
          <p:cNvSpPr txBox="1"/>
          <p:nvPr/>
        </p:nvSpPr>
        <p:spPr>
          <a:xfrm>
            <a:off x="8526598" y="2048328"/>
            <a:ext cx="5218430" cy="4674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00"/>
              </a:lnSpc>
              <a:spcBef>
                <a:spcPct val="0"/>
              </a:spcBef>
            </a:pPr>
            <a:r>
              <a:rPr lang="en-US" altLang="ko-KR" sz="3000" b="1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</a:t>
            </a:r>
            <a:r>
              <a:rPr lang="ko-KR" altLang="en-US" sz="3000" b="1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조 조원</a:t>
            </a:r>
            <a:r>
              <a:rPr lang="en-US" altLang="ko-KR" sz="3000" b="1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3000" b="1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소개</a:t>
            </a:r>
            <a:endParaRPr lang="en-US" sz="3000" b="1" dirty="0">
              <a:solidFill>
                <a:srgbClr val="00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1" name="Freeform 4"/>
          <p:cNvSpPr/>
          <p:nvPr/>
        </p:nvSpPr>
        <p:spPr>
          <a:xfrm>
            <a:off x="7617004" y="2095333"/>
            <a:ext cx="448170" cy="448170"/>
          </a:xfrm>
          <a:custGeom>
            <a:avLst/>
            <a:gdLst/>
            <a:ahLst/>
            <a:cxnLst/>
            <a:rect l="l" t="t" r="r" b="b"/>
            <a:pathLst>
              <a:path w="448170" h="448170">
                <a:moveTo>
                  <a:pt x="0" y="0"/>
                </a:moveTo>
                <a:lnTo>
                  <a:pt x="448170" y="0"/>
                </a:lnTo>
                <a:lnTo>
                  <a:pt x="448170" y="448170"/>
                </a:lnTo>
                <a:lnTo>
                  <a:pt x="0" y="44817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7F9BB1B5-2C02-35B6-48CB-FDABAA9BFD4E}"/>
              </a:ext>
            </a:extLst>
          </p:cNvPr>
          <p:cNvGrpSpPr/>
          <p:nvPr/>
        </p:nvGrpSpPr>
        <p:grpSpPr>
          <a:xfrm>
            <a:off x="11506200" y="4085979"/>
            <a:ext cx="4114800" cy="1905000"/>
            <a:chOff x="11506200" y="4085979"/>
            <a:chExt cx="4114800" cy="190500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271F303-65DC-7146-5706-FCADEF0D0459}"/>
                </a:ext>
              </a:extLst>
            </p:cNvPr>
            <p:cNvSpPr txBox="1"/>
            <p:nvPr/>
          </p:nvSpPr>
          <p:spPr>
            <a:xfrm>
              <a:off x="11963400" y="4305300"/>
              <a:ext cx="3657600" cy="369332"/>
            </a:xfrm>
            <a:prstGeom prst="rect">
              <a:avLst/>
            </a:prstGeom>
            <a:noFill/>
            <a:ln w="38100">
              <a:noFill/>
            </a:ln>
            <a:effectLst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한국전력공사 부채분석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2216A2E-069D-EB27-8FC9-33C2E730BC02}"/>
                </a:ext>
              </a:extLst>
            </p:cNvPr>
            <p:cNvSpPr txBox="1"/>
            <p:nvPr/>
          </p:nvSpPr>
          <p:spPr>
            <a:xfrm>
              <a:off x="11963400" y="4853813"/>
              <a:ext cx="3657600" cy="369332"/>
            </a:xfrm>
            <a:prstGeom prst="rect">
              <a:avLst/>
            </a:prstGeom>
            <a:noFill/>
            <a:ln w="38100">
              <a:noFill/>
            </a:ln>
            <a:effectLst/>
          </p:spPr>
          <p:txBody>
            <a:bodyPr wrap="square" rtlCol="0">
              <a:spAutoFit/>
            </a:bodyPr>
            <a:lstStyle/>
            <a:p>
              <a:r>
                <a:rPr lang="ko-KR" altLang="en-US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한국전력공사 부채원인 </a:t>
              </a:r>
              <a:r>
                <a:rPr lang="en-US" altLang="ko-KR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- </a:t>
              </a:r>
              <a:r>
                <a:rPr lang="ko-KR" altLang="en-US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원가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3684539-1096-989A-8F08-9831EE227650}"/>
                </a:ext>
              </a:extLst>
            </p:cNvPr>
            <p:cNvSpPr txBox="1"/>
            <p:nvPr/>
          </p:nvSpPr>
          <p:spPr>
            <a:xfrm>
              <a:off x="11963400" y="5444064"/>
              <a:ext cx="3657600" cy="369332"/>
            </a:xfrm>
            <a:prstGeom prst="rect">
              <a:avLst/>
            </a:prstGeom>
            <a:noFill/>
            <a:ln w="38100">
              <a:noFill/>
            </a:ln>
            <a:effectLst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한국전력공사 부채원인 </a:t>
              </a:r>
              <a:r>
                <a:rPr lang="en-US" altLang="ko-KR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- </a:t>
              </a:r>
              <a:r>
                <a:rPr lang="ko-KR" altLang="en-US" dirty="0" err="1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손실량</a:t>
              </a:r>
              <a:endPara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9B298593-4987-9EB8-E6EF-25BEB8FCC38E}"/>
                </a:ext>
              </a:extLst>
            </p:cNvPr>
            <p:cNvSpPr/>
            <p:nvPr/>
          </p:nvSpPr>
          <p:spPr>
            <a:xfrm>
              <a:off x="11867201" y="4085979"/>
              <a:ext cx="3657600" cy="1905000"/>
            </a:xfrm>
            <a:prstGeom prst="roundRect">
              <a:avLst/>
            </a:prstGeom>
            <a:noFill/>
            <a:ln w="66675">
              <a:solidFill>
                <a:srgbClr val="FFB92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A26B60C8-0A94-81B9-C7E8-01F0E70DF51E}"/>
                </a:ext>
              </a:extLst>
            </p:cNvPr>
            <p:cNvCxnSpPr>
              <a:endCxn id="22" idx="1"/>
            </p:cNvCxnSpPr>
            <p:nvPr/>
          </p:nvCxnSpPr>
          <p:spPr>
            <a:xfrm>
              <a:off x="11506200" y="5038479"/>
              <a:ext cx="361001" cy="0"/>
            </a:xfrm>
            <a:prstGeom prst="line">
              <a:avLst/>
            </a:prstGeom>
            <a:ln w="66675">
              <a:solidFill>
                <a:srgbClr val="FFB92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1B7973A0-4DF8-93DB-C2DD-4F9ED6466B52}"/>
              </a:ext>
            </a:extLst>
          </p:cNvPr>
          <p:cNvGrpSpPr/>
          <p:nvPr/>
        </p:nvGrpSpPr>
        <p:grpSpPr>
          <a:xfrm>
            <a:off x="11506200" y="5734604"/>
            <a:ext cx="4114800" cy="1438521"/>
            <a:chOff x="11506200" y="4085979"/>
            <a:chExt cx="4114800" cy="1905000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2B47CBA-CD82-E7B4-7D8F-BB148F8A3C3A}"/>
                </a:ext>
              </a:extLst>
            </p:cNvPr>
            <p:cNvSpPr txBox="1"/>
            <p:nvPr/>
          </p:nvSpPr>
          <p:spPr>
            <a:xfrm>
              <a:off x="11963400" y="4384719"/>
              <a:ext cx="3657600" cy="489098"/>
            </a:xfrm>
            <a:prstGeom prst="rect">
              <a:avLst/>
            </a:prstGeom>
            <a:noFill/>
            <a:ln w="38100">
              <a:noFill/>
            </a:ln>
            <a:effectLst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지역차등제 기준설정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6FA5DE2-C255-6D42-8865-50048B9133EB}"/>
                </a:ext>
              </a:extLst>
            </p:cNvPr>
            <p:cNvSpPr txBox="1"/>
            <p:nvPr/>
          </p:nvSpPr>
          <p:spPr>
            <a:xfrm>
              <a:off x="11963400" y="5176833"/>
              <a:ext cx="3657600" cy="489098"/>
            </a:xfrm>
            <a:prstGeom prst="rect">
              <a:avLst/>
            </a:prstGeom>
            <a:noFill/>
            <a:ln w="38100">
              <a:noFill/>
            </a:ln>
            <a:effectLst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지역차등제 적용 후 예측</a:t>
              </a:r>
            </a:p>
          </p:txBody>
        </p:sp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6761BDC3-9FB9-F01F-55E0-8EB34ABA4E93}"/>
                </a:ext>
              </a:extLst>
            </p:cNvPr>
            <p:cNvSpPr/>
            <p:nvPr/>
          </p:nvSpPr>
          <p:spPr>
            <a:xfrm>
              <a:off x="11867201" y="4085979"/>
              <a:ext cx="3657600" cy="1905000"/>
            </a:xfrm>
            <a:prstGeom prst="roundRect">
              <a:avLst/>
            </a:prstGeom>
            <a:noFill/>
            <a:ln w="66675">
              <a:solidFill>
                <a:srgbClr val="FFB92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7A37F218-2EE0-9D1E-FF27-5379B54E1E3B}"/>
                </a:ext>
              </a:extLst>
            </p:cNvPr>
            <p:cNvCxnSpPr>
              <a:endCxn id="30" idx="1"/>
            </p:cNvCxnSpPr>
            <p:nvPr/>
          </p:nvCxnSpPr>
          <p:spPr>
            <a:xfrm>
              <a:off x="11506200" y="5038479"/>
              <a:ext cx="361001" cy="0"/>
            </a:xfrm>
            <a:prstGeom prst="line">
              <a:avLst/>
            </a:prstGeom>
            <a:ln w="66675">
              <a:solidFill>
                <a:srgbClr val="FFB92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" dur="indefinite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9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2" dur="indefinite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5" dur="indefinite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8" dur="indefinite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1" dur="indefinite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indefinite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4" dur="indefinite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indefinite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75"/>
                                      </p:to>
                                    </p:set>
                                    <p:animEffect filter="image" prLst="opacity: 0.75">
                                      <p:cBhvr rctx="IE">
                                        <p:cTn id="39" dur="indefinite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indefinite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75"/>
                                      </p:to>
                                    </p:set>
                                    <p:animEffect filter="image" prLst="opacity: 0.75">
                                      <p:cBhvr rctx="IE">
                                        <p:cTn id="42" dur="indefinite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mph" presetSubtype="0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indefinite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7" dur="indefinite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mph" presetSubtype="0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indefinite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0" dur="indefinite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75"/>
                                      </p:to>
                                    </p:set>
                                    <p:animEffect filter="image" prLst="opacity: 0.75">
                                      <p:cBhvr rctx="IE">
                                        <p:cTn id="53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indefinite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75"/>
                                      </p:to>
                                    </p:set>
                                    <p:animEffect filter="image" prLst="opacity: 0.75">
                                      <p:cBhvr rctx="IE">
                                        <p:cTn id="56" dur="indefinite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9" presetClass="emph" presetSubtype="0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61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mph" presetSubtype="0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indefinite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64" dur="indefinite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indefinit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75"/>
                                      </p:to>
                                    </p:set>
                                    <p:animEffect filter="image" prLst="opacity: 0.75">
                                      <p:cBhvr rctx="IE">
                                        <p:cTn id="67" dur="indefinite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indefinit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75"/>
                                      </p:to>
                                    </p:set>
                                    <p:animEffect filter="image" prLst="opacity: 0.75">
                                      <p:cBhvr rctx="IE">
                                        <p:cTn id="70" dur="indefinite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9" presetClass="emph" presetSubtype="0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indefinit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8" dur="indefinite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9" presetClass="emph" presetSubtype="0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indefinit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81" dur="indefinite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75"/>
                                      </p:to>
                                    </p:set>
                                    <p:animEffect filter="image" prLst="opacity: 0.75">
                                      <p:cBhvr rctx="IE">
                                        <p:cTn id="87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75"/>
                                      </p:to>
                                    </p:set>
                                    <p:animEffect filter="image" prLst="opacity: 0.75">
                                      <p:cBhvr rctx="IE">
                                        <p:cTn id="90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9" presetClass="emph" presetSubtype="0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98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9" presetClass="emph" presetSubtype="0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1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3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indefinite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75"/>
                                      </p:to>
                                    </p:set>
                                    <p:animEffect filter="image" prLst="opacity: 0.75">
                                      <p:cBhvr rctx="IE">
                                        <p:cTn id="107" dur="indefinite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indefinite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75"/>
                                      </p:to>
                                    </p:set>
                                    <p:animEffect filter="image" prLst="opacity: 0.75">
                                      <p:cBhvr rctx="IE">
                                        <p:cTn id="110" dur="indefinite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4" grpId="2" animBg="1"/>
      <p:bldP spid="5" grpId="0" animBg="1"/>
      <p:bldP spid="5" grpId="1" animBg="1"/>
      <p:bldP spid="5" grpId="2" animBg="1"/>
      <p:bldP spid="11" grpId="0"/>
      <p:bldP spid="11" grpId="1"/>
      <p:bldP spid="11" grpId="2"/>
      <p:bldP spid="12" grpId="0"/>
      <p:bldP spid="12" grpId="1"/>
      <p:bldP spid="12" grpId="2"/>
      <p:bldP spid="13" grpId="0"/>
      <p:bldP spid="13" grpId="1"/>
      <p:bldP spid="13" grpId="2"/>
      <p:bldP spid="17" grpId="0" animBg="1"/>
      <p:bldP spid="17" grpId="1" animBg="1"/>
      <p:bldP spid="17" grpId="2" animBg="1"/>
      <p:bldP spid="18" grpId="0"/>
      <p:bldP spid="18" grpId="1"/>
      <p:bldP spid="19" grpId="0" animBg="1"/>
      <p:bldP spid="19" grpId="1" animBg="1"/>
      <p:bldP spid="20" grpId="0"/>
      <p:bldP spid="20" grpId="1"/>
      <p:bldP spid="20" grpId="2"/>
      <p:bldP spid="21" grpId="0" animBg="1"/>
      <p:bldP spid="21" grpId="1" animBg="1"/>
      <p:bldP spid="21" grpId="2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-3696577" y="4763377"/>
            <a:ext cx="10287000" cy="760245"/>
          </a:xfrm>
          <a:custGeom>
            <a:avLst/>
            <a:gdLst/>
            <a:ahLst/>
            <a:cxnLst/>
            <a:rect l="l" t="t" r="r" b="b"/>
            <a:pathLst>
              <a:path w="10287000" h="760245">
                <a:moveTo>
                  <a:pt x="0" y="0"/>
                </a:moveTo>
                <a:lnTo>
                  <a:pt x="10287000" y="0"/>
                </a:lnTo>
                <a:lnTo>
                  <a:pt x="10287000" y="760246"/>
                </a:lnTo>
                <a:lnTo>
                  <a:pt x="0" y="76024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171" t="-308623" r="-7088" b="-1042730"/>
            </a:stretch>
          </a:blipFill>
        </p:spPr>
        <p:txBody>
          <a:bodyPr/>
          <a:lstStyle/>
          <a:p>
            <a:endParaRPr lang="ko-KR" altLang="en-US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88ED314-DBF1-711A-F95F-A17467AE38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3613" y="317987"/>
            <a:ext cx="6477000" cy="9651024"/>
          </a:xfrm>
          <a:prstGeom prst="rect">
            <a:avLst/>
          </a:prstGeom>
        </p:spPr>
      </p:pic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FB8BCA6F-EBCD-3BFB-1110-9EEF3C32D4B9}"/>
              </a:ext>
            </a:extLst>
          </p:cNvPr>
          <p:cNvCxnSpPr>
            <a:cxnSpLocks/>
          </p:cNvCxnSpPr>
          <p:nvPr/>
        </p:nvCxnSpPr>
        <p:spPr>
          <a:xfrm>
            <a:off x="6286500" y="3162300"/>
            <a:ext cx="5715000" cy="0"/>
          </a:xfrm>
          <a:prstGeom prst="line">
            <a:avLst/>
          </a:prstGeom>
          <a:ln w="539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D2D3BD4-7850-4309-EEC5-8DEF376E0C4D}"/>
              </a:ext>
            </a:extLst>
          </p:cNvPr>
          <p:cNvCxnSpPr>
            <a:cxnSpLocks/>
          </p:cNvCxnSpPr>
          <p:nvPr/>
        </p:nvCxnSpPr>
        <p:spPr>
          <a:xfrm>
            <a:off x="6286500" y="3390900"/>
            <a:ext cx="190500" cy="0"/>
          </a:xfrm>
          <a:prstGeom prst="line">
            <a:avLst/>
          </a:prstGeom>
          <a:ln w="539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C729F5E7-4033-7050-9570-906792BD7F88}"/>
              </a:ext>
            </a:extLst>
          </p:cNvPr>
          <p:cNvCxnSpPr>
            <a:cxnSpLocks/>
          </p:cNvCxnSpPr>
          <p:nvPr/>
        </p:nvCxnSpPr>
        <p:spPr>
          <a:xfrm>
            <a:off x="7329055" y="7852065"/>
            <a:ext cx="4786745" cy="0"/>
          </a:xfrm>
          <a:prstGeom prst="line">
            <a:avLst/>
          </a:prstGeom>
          <a:ln w="539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3F863AD-2254-89D5-3C7F-6C566D24BEBA}"/>
              </a:ext>
            </a:extLst>
          </p:cNvPr>
          <p:cNvCxnSpPr>
            <a:cxnSpLocks/>
          </p:cNvCxnSpPr>
          <p:nvPr/>
        </p:nvCxnSpPr>
        <p:spPr>
          <a:xfrm>
            <a:off x="6386945" y="8066810"/>
            <a:ext cx="5715000" cy="0"/>
          </a:xfrm>
          <a:prstGeom prst="line">
            <a:avLst/>
          </a:prstGeom>
          <a:ln w="539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1092DE9F-E4F2-6E31-48D4-8912D6FE2F13}"/>
              </a:ext>
            </a:extLst>
          </p:cNvPr>
          <p:cNvCxnSpPr>
            <a:cxnSpLocks/>
          </p:cNvCxnSpPr>
          <p:nvPr/>
        </p:nvCxnSpPr>
        <p:spPr>
          <a:xfrm>
            <a:off x="6324600" y="8267700"/>
            <a:ext cx="533400" cy="0"/>
          </a:xfrm>
          <a:prstGeom prst="line">
            <a:avLst/>
          </a:prstGeom>
          <a:ln w="539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09EA4748-E2F9-FA94-3351-1973738368E7}"/>
              </a:ext>
            </a:extLst>
          </p:cNvPr>
          <p:cNvGrpSpPr/>
          <p:nvPr/>
        </p:nvGrpSpPr>
        <p:grpSpPr>
          <a:xfrm>
            <a:off x="5486400" y="0"/>
            <a:ext cx="8382000" cy="10286999"/>
            <a:chOff x="6400800" y="384662"/>
            <a:chExt cx="7153275" cy="9517673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0D0A9430-EB2F-33D0-A656-50A98BD33A8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400800" y="384662"/>
              <a:ext cx="6705600" cy="9517673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C160CF10-F795-E774-9AFB-F95118F5080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2496800" y="2163273"/>
              <a:ext cx="1057275" cy="7739062"/>
            </a:xfrm>
            <a:prstGeom prst="rect">
              <a:avLst/>
            </a:prstGeom>
          </p:spPr>
        </p:pic>
      </p:grp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8D15D110-69C4-9A53-9FD2-0314C8AA5DD2}"/>
              </a:ext>
            </a:extLst>
          </p:cNvPr>
          <p:cNvCxnSpPr>
            <a:cxnSpLocks/>
          </p:cNvCxnSpPr>
          <p:nvPr/>
        </p:nvCxnSpPr>
        <p:spPr>
          <a:xfrm>
            <a:off x="7315200" y="7810500"/>
            <a:ext cx="50292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B246BDE4-5630-B94C-3920-6036ECF33773}"/>
              </a:ext>
            </a:extLst>
          </p:cNvPr>
          <p:cNvCxnSpPr>
            <a:cxnSpLocks/>
          </p:cNvCxnSpPr>
          <p:nvPr/>
        </p:nvCxnSpPr>
        <p:spPr>
          <a:xfrm>
            <a:off x="5943600" y="8039100"/>
            <a:ext cx="35814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6A813C86-A830-92C8-BDE6-0D4506ADF9A4}"/>
              </a:ext>
            </a:extLst>
          </p:cNvPr>
          <p:cNvCxnSpPr>
            <a:cxnSpLocks/>
          </p:cNvCxnSpPr>
          <p:nvPr/>
        </p:nvCxnSpPr>
        <p:spPr>
          <a:xfrm>
            <a:off x="5943600" y="8558645"/>
            <a:ext cx="64008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85C8D539-7EC6-C1D6-FDAE-544BF16C9FCA}"/>
              </a:ext>
            </a:extLst>
          </p:cNvPr>
          <p:cNvCxnSpPr>
            <a:cxnSpLocks/>
          </p:cNvCxnSpPr>
          <p:nvPr/>
        </p:nvCxnSpPr>
        <p:spPr>
          <a:xfrm>
            <a:off x="5943600" y="8787245"/>
            <a:ext cx="30480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8814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그림 30">
            <a:extLst>
              <a:ext uri="{FF2B5EF4-FFF2-40B4-BE49-F238E27FC236}">
                <a16:creationId xmlns:a16="http://schemas.microsoft.com/office/drawing/2014/main" id="{3F9BFCC7-4AD9-FE6C-DBE8-5FF4115A22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9663" y="340255"/>
            <a:ext cx="9960197" cy="6342771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B31DF394-C30E-2D90-DF1D-4E4225916C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9802" y="436332"/>
            <a:ext cx="9915702" cy="6342771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E09B1945-C24C-B3F1-00D0-6E09FE9B40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2346" y="65786"/>
            <a:ext cx="9990475" cy="6342771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5E9B01F0-13AA-CEAE-E090-24624067BA6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6590" y="94640"/>
            <a:ext cx="9997738" cy="634277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748F520-E0FA-5040-00C8-108B2C9A053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9" y="6940177"/>
            <a:ext cx="9737861" cy="3299210"/>
          </a:xfrm>
          <a:prstGeom prst="rect">
            <a:avLst/>
          </a:prstGeom>
        </p:spPr>
      </p:pic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7089845B-13F3-9D8D-CC09-B9CA29143DFF}"/>
              </a:ext>
            </a:extLst>
          </p:cNvPr>
          <p:cNvSpPr/>
          <p:nvPr/>
        </p:nvSpPr>
        <p:spPr>
          <a:xfrm>
            <a:off x="12779654" y="7110403"/>
            <a:ext cx="479146" cy="377107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692132CE-6994-264C-C7E3-4262C9907EC6}"/>
              </a:ext>
            </a:extLst>
          </p:cNvPr>
          <p:cNvSpPr/>
          <p:nvPr/>
        </p:nvSpPr>
        <p:spPr>
          <a:xfrm>
            <a:off x="10391813" y="7110403"/>
            <a:ext cx="1266787" cy="377107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화살표: 아래로 구부러짐 31">
            <a:extLst>
              <a:ext uri="{FF2B5EF4-FFF2-40B4-BE49-F238E27FC236}">
                <a16:creationId xmlns:a16="http://schemas.microsoft.com/office/drawing/2014/main" id="{9646410F-182C-E6AB-C44A-EFFDA934967E}"/>
              </a:ext>
            </a:extLst>
          </p:cNvPr>
          <p:cNvSpPr/>
          <p:nvPr/>
        </p:nvSpPr>
        <p:spPr>
          <a:xfrm>
            <a:off x="5638800" y="6598484"/>
            <a:ext cx="8176853" cy="452112"/>
          </a:xfrm>
          <a:prstGeom prst="curved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9" name="화살표: 아래로 구부러짐 28">
            <a:extLst>
              <a:ext uri="{FF2B5EF4-FFF2-40B4-BE49-F238E27FC236}">
                <a16:creationId xmlns:a16="http://schemas.microsoft.com/office/drawing/2014/main" id="{7225CC69-249D-B4AF-56BE-A6DE7616CC06}"/>
              </a:ext>
            </a:extLst>
          </p:cNvPr>
          <p:cNvSpPr/>
          <p:nvPr/>
        </p:nvSpPr>
        <p:spPr>
          <a:xfrm>
            <a:off x="9525000" y="6654172"/>
            <a:ext cx="4191001" cy="396424"/>
          </a:xfrm>
          <a:prstGeom prst="curved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" name="Freeform 2"/>
          <p:cNvSpPr/>
          <p:nvPr/>
        </p:nvSpPr>
        <p:spPr>
          <a:xfrm rot="5400000">
            <a:off x="-3696577" y="4763377"/>
            <a:ext cx="10287000" cy="760245"/>
          </a:xfrm>
          <a:custGeom>
            <a:avLst/>
            <a:gdLst/>
            <a:ahLst/>
            <a:cxnLst/>
            <a:rect l="l" t="t" r="r" b="b"/>
            <a:pathLst>
              <a:path w="10287000" h="760245">
                <a:moveTo>
                  <a:pt x="0" y="0"/>
                </a:moveTo>
                <a:lnTo>
                  <a:pt x="10287000" y="0"/>
                </a:lnTo>
                <a:lnTo>
                  <a:pt x="10287000" y="760246"/>
                </a:lnTo>
                <a:lnTo>
                  <a:pt x="0" y="76024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171" t="-308623" r="-7088" b="-1042730"/>
            </a:stretch>
          </a:blipFill>
        </p:spPr>
        <p:txBody>
          <a:bodyPr/>
          <a:lstStyle/>
          <a:p>
            <a:endParaRPr lang="ko-KR" altLang="en-US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80C3F652-1654-764C-D100-8211B4ABA964}"/>
              </a:ext>
            </a:extLst>
          </p:cNvPr>
          <p:cNvCxnSpPr>
            <a:cxnSpLocks/>
          </p:cNvCxnSpPr>
          <p:nvPr/>
        </p:nvCxnSpPr>
        <p:spPr>
          <a:xfrm>
            <a:off x="6400800" y="1562100"/>
            <a:ext cx="0" cy="2723893"/>
          </a:xfrm>
          <a:prstGeom prst="straightConnector1">
            <a:avLst/>
          </a:prstGeom>
          <a:ln w="1174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86CE910-C66A-8954-CEE1-EA54E407EDDC}"/>
              </a:ext>
            </a:extLst>
          </p:cNvPr>
          <p:cNvSpPr txBox="1"/>
          <p:nvPr/>
        </p:nvSpPr>
        <p:spPr>
          <a:xfrm>
            <a:off x="6598257" y="2781300"/>
            <a:ext cx="17837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총 </a:t>
            </a:r>
            <a:r>
              <a:rPr lang="ko-KR" altLang="en-US" sz="2000" dirty="0" err="1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손실량</a:t>
            </a:r>
            <a:endParaRPr lang="ko-KR" altLang="en-US" sz="2000" dirty="0">
              <a:solidFill>
                <a:srgbClr val="FF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23628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3" grpId="1" animBg="1"/>
      <p:bldP spid="10" grpId="0" animBg="1"/>
      <p:bldP spid="10" grpId="1" animBg="1"/>
      <p:bldP spid="32" grpId="0" animBg="1"/>
      <p:bldP spid="29" grpId="0" animBg="1"/>
      <p:bldP spid="29" grpId="1" animBg="1"/>
      <p:bldP spid="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9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>
            <a:off x="3429000" y="0"/>
            <a:ext cx="12470376" cy="10314892"/>
          </a:xfrm>
          <a:custGeom>
            <a:avLst/>
            <a:gdLst/>
            <a:ahLst/>
            <a:cxnLst/>
            <a:rect l="l" t="t" r="r" b="b"/>
            <a:pathLst>
              <a:path w="12470376" h="10314892">
                <a:moveTo>
                  <a:pt x="0" y="0"/>
                </a:moveTo>
                <a:lnTo>
                  <a:pt x="12470376" y="0"/>
                </a:lnTo>
                <a:lnTo>
                  <a:pt x="12470376" y="10314892"/>
                </a:lnTo>
                <a:lnTo>
                  <a:pt x="0" y="103148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b="-20896"/>
            </a:stretch>
          </a:blipFill>
        </p:spPr>
        <p:txBody>
          <a:bodyPr/>
          <a:lstStyle/>
          <a:p>
            <a:endParaRPr lang="ko-KR" altLang="en-US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TextBox 7"/>
          <p:cNvSpPr txBox="1"/>
          <p:nvPr/>
        </p:nvSpPr>
        <p:spPr>
          <a:xfrm>
            <a:off x="1028700" y="4073391"/>
            <a:ext cx="13220700" cy="13195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11049"/>
              </a:lnSpc>
              <a:spcBef>
                <a:spcPct val="0"/>
              </a:spcBef>
            </a:pPr>
            <a:r>
              <a:rPr lang="en-US" altLang="ko-KR" sz="8499" spc="-169" dirty="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3. </a:t>
            </a:r>
            <a:r>
              <a:rPr lang="ko-KR" altLang="en-US" sz="8499" spc="-169" dirty="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예측데이터 분석</a:t>
            </a:r>
            <a:r>
              <a:rPr lang="en-US" altLang="ko-KR" sz="8499" spc="-169" dirty="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endParaRPr lang="en-US" sz="8499" spc="-169" dirty="0">
              <a:solidFill>
                <a:srgbClr val="FFFF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8" name="Freeform 8"/>
          <p:cNvSpPr/>
          <p:nvPr/>
        </p:nvSpPr>
        <p:spPr>
          <a:xfrm rot="5400000">
            <a:off x="1038597" y="1018803"/>
            <a:ext cx="1068868" cy="1088661"/>
          </a:xfrm>
          <a:custGeom>
            <a:avLst/>
            <a:gdLst/>
            <a:ahLst/>
            <a:cxnLst/>
            <a:rect l="l" t="t" r="r" b="b"/>
            <a:pathLst>
              <a:path w="1068868" h="1088661">
                <a:moveTo>
                  <a:pt x="0" y="0"/>
                </a:moveTo>
                <a:lnTo>
                  <a:pt x="1068867" y="0"/>
                </a:lnTo>
                <a:lnTo>
                  <a:pt x="1068867" y="1088661"/>
                </a:lnTo>
                <a:lnTo>
                  <a:pt x="0" y="10886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936183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9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>
            <a:off x="3429000" y="0"/>
            <a:ext cx="12470376" cy="10314892"/>
          </a:xfrm>
          <a:custGeom>
            <a:avLst/>
            <a:gdLst/>
            <a:ahLst/>
            <a:cxnLst/>
            <a:rect l="l" t="t" r="r" b="b"/>
            <a:pathLst>
              <a:path w="12470376" h="10314892">
                <a:moveTo>
                  <a:pt x="0" y="0"/>
                </a:moveTo>
                <a:lnTo>
                  <a:pt x="12470376" y="0"/>
                </a:lnTo>
                <a:lnTo>
                  <a:pt x="12470376" y="10314892"/>
                </a:lnTo>
                <a:lnTo>
                  <a:pt x="0" y="103148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b="-20896"/>
            </a:stretch>
          </a:blipFill>
        </p:spPr>
        <p:txBody>
          <a:bodyPr/>
          <a:lstStyle/>
          <a:p>
            <a:endParaRPr lang="ko-KR" altLang="en-US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TextBox 7"/>
          <p:cNvSpPr txBox="1"/>
          <p:nvPr/>
        </p:nvSpPr>
        <p:spPr>
          <a:xfrm>
            <a:off x="1028700" y="4073391"/>
            <a:ext cx="13220700" cy="13195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11049"/>
              </a:lnSpc>
              <a:spcBef>
                <a:spcPct val="0"/>
              </a:spcBef>
            </a:pPr>
            <a:r>
              <a:rPr lang="en-US" altLang="ko-KR" sz="8499" spc="-169" dirty="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3-1. </a:t>
            </a:r>
            <a:r>
              <a:rPr lang="ko-KR" altLang="en-US" sz="8499" spc="-169" dirty="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지역차등제 기준 설정</a:t>
            </a:r>
            <a:endParaRPr lang="en-US" sz="8499" spc="-169" dirty="0">
              <a:solidFill>
                <a:srgbClr val="FFFF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8" name="Freeform 8"/>
          <p:cNvSpPr/>
          <p:nvPr/>
        </p:nvSpPr>
        <p:spPr>
          <a:xfrm rot="5400000">
            <a:off x="1038597" y="1018803"/>
            <a:ext cx="1068868" cy="1088661"/>
          </a:xfrm>
          <a:custGeom>
            <a:avLst/>
            <a:gdLst/>
            <a:ahLst/>
            <a:cxnLst/>
            <a:rect l="l" t="t" r="r" b="b"/>
            <a:pathLst>
              <a:path w="1068868" h="1088661">
                <a:moveTo>
                  <a:pt x="0" y="0"/>
                </a:moveTo>
                <a:lnTo>
                  <a:pt x="1068867" y="0"/>
                </a:lnTo>
                <a:lnTo>
                  <a:pt x="1068867" y="1088661"/>
                </a:lnTo>
                <a:lnTo>
                  <a:pt x="0" y="10886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190608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-3696577" y="4763377"/>
            <a:ext cx="10287000" cy="760245"/>
          </a:xfrm>
          <a:custGeom>
            <a:avLst/>
            <a:gdLst/>
            <a:ahLst/>
            <a:cxnLst/>
            <a:rect l="l" t="t" r="r" b="b"/>
            <a:pathLst>
              <a:path w="10287000" h="760245">
                <a:moveTo>
                  <a:pt x="0" y="0"/>
                </a:moveTo>
                <a:lnTo>
                  <a:pt x="10287000" y="0"/>
                </a:lnTo>
                <a:lnTo>
                  <a:pt x="10287000" y="760246"/>
                </a:lnTo>
                <a:lnTo>
                  <a:pt x="0" y="76024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171" t="-308623" r="-7088" b="-1042730"/>
            </a:stretch>
          </a:blipFill>
        </p:spPr>
        <p:txBody>
          <a:bodyPr/>
          <a:lstStyle/>
          <a:p>
            <a:endParaRPr lang="ko-KR" altLang="en-US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2472DEE-7C81-A2C1-61A7-74586022B5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1008975"/>
            <a:ext cx="12344400" cy="9011325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B9531FC0-4A38-E554-9CCC-EA528BBC11C1}"/>
              </a:ext>
            </a:extLst>
          </p:cNvPr>
          <p:cNvGrpSpPr/>
          <p:nvPr/>
        </p:nvGrpSpPr>
        <p:grpSpPr>
          <a:xfrm>
            <a:off x="5530878" y="9345414"/>
            <a:ext cx="9718965" cy="477990"/>
            <a:chOff x="5728855" y="8988130"/>
            <a:chExt cx="9718965" cy="477990"/>
          </a:xfrm>
        </p:grpSpPr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79D6CE76-3A77-841C-FF1C-9EAE17D2D775}"/>
                </a:ext>
              </a:extLst>
            </p:cNvPr>
            <p:cNvSpPr/>
            <p:nvPr/>
          </p:nvSpPr>
          <p:spPr>
            <a:xfrm>
              <a:off x="5728855" y="9001990"/>
              <a:ext cx="457200" cy="45720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D7AC8955-0E7E-00A7-6E48-43AA4F2329CC}"/>
                </a:ext>
              </a:extLst>
            </p:cNvPr>
            <p:cNvSpPr/>
            <p:nvPr/>
          </p:nvSpPr>
          <p:spPr>
            <a:xfrm>
              <a:off x="7564585" y="9001990"/>
              <a:ext cx="457200" cy="45720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61420863-5B23-F7C2-1C29-898CEB820082}"/>
                </a:ext>
              </a:extLst>
            </p:cNvPr>
            <p:cNvSpPr/>
            <p:nvPr/>
          </p:nvSpPr>
          <p:spPr>
            <a:xfrm>
              <a:off x="8201890" y="9001985"/>
              <a:ext cx="457200" cy="45720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58E75520-5D97-561B-801B-EF357E3197E6}"/>
                </a:ext>
              </a:extLst>
            </p:cNvPr>
            <p:cNvSpPr/>
            <p:nvPr/>
          </p:nvSpPr>
          <p:spPr>
            <a:xfrm>
              <a:off x="8811490" y="8995065"/>
              <a:ext cx="457200" cy="45720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7FC1C086-628B-8E31-13FB-326A736D6834}"/>
                </a:ext>
              </a:extLst>
            </p:cNvPr>
            <p:cNvSpPr/>
            <p:nvPr/>
          </p:nvSpPr>
          <p:spPr>
            <a:xfrm>
              <a:off x="10058400" y="8995065"/>
              <a:ext cx="457200" cy="45720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A127B26A-40C6-2308-86E4-15242710DAB4}"/>
                </a:ext>
              </a:extLst>
            </p:cNvPr>
            <p:cNvSpPr/>
            <p:nvPr/>
          </p:nvSpPr>
          <p:spPr>
            <a:xfrm>
              <a:off x="10688780" y="8988135"/>
              <a:ext cx="457200" cy="45720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CF544D4E-998D-EB06-B272-214CEFCBDFA2}"/>
                </a:ext>
              </a:extLst>
            </p:cNvPr>
            <p:cNvSpPr/>
            <p:nvPr/>
          </p:nvSpPr>
          <p:spPr>
            <a:xfrm>
              <a:off x="11277600" y="8988130"/>
              <a:ext cx="457200" cy="45720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AB67B843-0C58-E002-508D-1BF407B9C74F}"/>
                </a:ext>
              </a:extLst>
            </p:cNvPr>
            <p:cNvSpPr/>
            <p:nvPr/>
          </p:nvSpPr>
          <p:spPr>
            <a:xfrm>
              <a:off x="13168745" y="9008915"/>
              <a:ext cx="457200" cy="45720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FE20B9A7-C93E-CCA7-4EDC-369ACB06422D}"/>
                </a:ext>
              </a:extLst>
            </p:cNvPr>
            <p:cNvSpPr/>
            <p:nvPr/>
          </p:nvSpPr>
          <p:spPr>
            <a:xfrm>
              <a:off x="13778345" y="9008920"/>
              <a:ext cx="457200" cy="45720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56F16FF7-76C1-7FB0-8931-ECE270640C94}"/>
                </a:ext>
              </a:extLst>
            </p:cNvPr>
            <p:cNvSpPr/>
            <p:nvPr/>
          </p:nvSpPr>
          <p:spPr>
            <a:xfrm>
              <a:off x="14990620" y="9001990"/>
              <a:ext cx="457200" cy="45720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96EC821B-69DC-9F82-BB8C-2CE2CF00AC2F}"/>
              </a:ext>
            </a:extLst>
          </p:cNvPr>
          <p:cNvGrpSpPr/>
          <p:nvPr/>
        </p:nvGrpSpPr>
        <p:grpSpPr>
          <a:xfrm>
            <a:off x="5655568" y="1843184"/>
            <a:ext cx="9282119" cy="7391400"/>
            <a:chOff x="5853545" y="1485900"/>
            <a:chExt cx="9282119" cy="7391400"/>
          </a:xfrm>
        </p:grpSpPr>
        <p:cxnSp>
          <p:nvCxnSpPr>
            <p:cNvPr id="21" name="직선 화살표 연결선 20">
              <a:extLst>
                <a:ext uri="{FF2B5EF4-FFF2-40B4-BE49-F238E27FC236}">
                  <a16:creationId xmlns:a16="http://schemas.microsoft.com/office/drawing/2014/main" id="{9DC5273E-DEA8-A44D-1875-EC5E4B12011B}"/>
                </a:ext>
              </a:extLst>
            </p:cNvPr>
            <p:cNvCxnSpPr/>
            <p:nvPr/>
          </p:nvCxnSpPr>
          <p:spPr>
            <a:xfrm>
              <a:off x="5853545" y="1485900"/>
              <a:ext cx="0" cy="2667000"/>
            </a:xfrm>
            <a:prstGeom prst="straightConnector1">
              <a:avLst/>
            </a:prstGeom>
            <a:ln w="41275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화살표 연결선 21">
              <a:extLst>
                <a:ext uri="{FF2B5EF4-FFF2-40B4-BE49-F238E27FC236}">
                  <a16:creationId xmlns:a16="http://schemas.microsoft.com/office/drawing/2014/main" id="{974A037E-BCAD-F209-09D9-3852B01943A2}"/>
                </a:ext>
              </a:extLst>
            </p:cNvPr>
            <p:cNvCxnSpPr>
              <a:cxnSpLocks/>
            </p:cNvCxnSpPr>
            <p:nvPr/>
          </p:nvCxnSpPr>
          <p:spPr>
            <a:xfrm>
              <a:off x="7744264" y="8343900"/>
              <a:ext cx="0" cy="457200"/>
            </a:xfrm>
            <a:prstGeom prst="straightConnector1">
              <a:avLst/>
            </a:prstGeom>
            <a:ln w="41275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화살표 연결선 22">
              <a:extLst>
                <a:ext uri="{FF2B5EF4-FFF2-40B4-BE49-F238E27FC236}">
                  <a16:creationId xmlns:a16="http://schemas.microsoft.com/office/drawing/2014/main" id="{88C2E00B-3E0B-B74F-E619-928BE4C4E6A3}"/>
                </a:ext>
              </a:extLst>
            </p:cNvPr>
            <p:cNvCxnSpPr>
              <a:cxnSpLocks/>
            </p:cNvCxnSpPr>
            <p:nvPr/>
          </p:nvCxnSpPr>
          <p:spPr>
            <a:xfrm>
              <a:off x="8339796" y="8115300"/>
              <a:ext cx="0" cy="609600"/>
            </a:xfrm>
            <a:prstGeom prst="straightConnector1">
              <a:avLst/>
            </a:prstGeom>
            <a:ln w="41275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화살표 연결선 23">
              <a:extLst>
                <a:ext uri="{FF2B5EF4-FFF2-40B4-BE49-F238E27FC236}">
                  <a16:creationId xmlns:a16="http://schemas.microsoft.com/office/drawing/2014/main" id="{705B52A6-8E2D-70E2-9BF6-192A43E286B5}"/>
                </a:ext>
              </a:extLst>
            </p:cNvPr>
            <p:cNvCxnSpPr>
              <a:cxnSpLocks/>
            </p:cNvCxnSpPr>
            <p:nvPr/>
          </p:nvCxnSpPr>
          <p:spPr>
            <a:xfrm>
              <a:off x="8991600" y="8420100"/>
              <a:ext cx="0" cy="457200"/>
            </a:xfrm>
            <a:prstGeom prst="straightConnector1">
              <a:avLst/>
            </a:prstGeom>
            <a:ln w="41275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화살표 연결선 24">
              <a:extLst>
                <a:ext uri="{FF2B5EF4-FFF2-40B4-BE49-F238E27FC236}">
                  <a16:creationId xmlns:a16="http://schemas.microsoft.com/office/drawing/2014/main" id="{40403481-45CB-4447-6C1D-5CDCC6C3465B}"/>
                </a:ext>
              </a:extLst>
            </p:cNvPr>
            <p:cNvCxnSpPr>
              <a:cxnSpLocks/>
            </p:cNvCxnSpPr>
            <p:nvPr/>
          </p:nvCxnSpPr>
          <p:spPr>
            <a:xfrm>
              <a:off x="10196732" y="6286500"/>
              <a:ext cx="0" cy="2252004"/>
            </a:xfrm>
            <a:prstGeom prst="straightConnector1">
              <a:avLst/>
            </a:prstGeom>
            <a:ln w="41275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화살표 연결선 25">
              <a:extLst>
                <a:ext uri="{FF2B5EF4-FFF2-40B4-BE49-F238E27FC236}">
                  <a16:creationId xmlns:a16="http://schemas.microsoft.com/office/drawing/2014/main" id="{0709855C-C2F4-B17C-5EA9-4A7E148EBAD0}"/>
                </a:ext>
              </a:extLst>
            </p:cNvPr>
            <p:cNvCxnSpPr>
              <a:cxnSpLocks/>
            </p:cNvCxnSpPr>
            <p:nvPr/>
          </p:nvCxnSpPr>
          <p:spPr>
            <a:xfrm>
              <a:off x="10820400" y="8614704"/>
              <a:ext cx="0" cy="110196"/>
            </a:xfrm>
            <a:prstGeom prst="straightConnector1">
              <a:avLst/>
            </a:prstGeom>
            <a:ln w="6350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화살표 연결선 26">
              <a:extLst>
                <a:ext uri="{FF2B5EF4-FFF2-40B4-BE49-F238E27FC236}">
                  <a16:creationId xmlns:a16="http://schemas.microsoft.com/office/drawing/2014/main" id="{855FE3D8-ACBC-CB7F-ECAC-5826345BB8C4}"/>
                </a:ext>
              </a:extLst>
            </p:cNvPr>
            <p:cNvCxnSpPr>
              <a:cxnSpLocks/>
            </p:cNvCxnSpPr>
            <p:nvPr/>
          </p:nvCxnSpPr>
          <p:spPr>
            <a:xfrm>
              <a:off x="11435860" y="6910168"/>
              <a:ext cx="0" cy="228600"/>
            </a:xfrm>
            <a:prstGeom prst="straightConnector1">
              <a:avLst/>
            </a:prstGeom>
            <a:ln w="22225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화살표 연결선 27">
              <a:extLst>
                <a:ext uri="{FF2B5EF4-FFF2-40B4-BE49-F238E27FC236}">
                  <a16:creationId xmlns:a16="http://schemas.microsoft.com/office/drawing/2014/main" id="{95C6CD54-FC2C-D1B3-C7EB-B1A481DC482D}"/>
                </a:ext>
              </a:extLst>
            </p:cNvPr>
            <p:cNvCxnSpPr>
              <a:cxnSpLocks/>
            </p:cNvCxnSpPr>
            <p:nvPr/>
          </p:nvCxnSpPr>
          <p:spPr>
            <a:xfrm>
              <a:off x="13272868" y="7658100"/>
              <a:ext cx="0" cy="423204"/>
            </a:xfrm>
            <a:prstGeom prst="straightConnector1">
              <a:avLst/>
            </a:prstGeom>
            <a:ln w="41275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화살표 연결선 28">
              <a:extLst>
                <a:ext uri="{FF2B5EF4-FFF2-40B4-BE49-F238E27FC236}">
                  <a16:creationId xmlns:a16="http://schemas.microsoft.com/office/drawing/2014/main" id="{9F60F1DE-CC6F-1D2C-3251-53A5F5526D07}"/>
                </a:ext>
              </a:extLst>
            </p:cNvPr>
            <p:cNvCxnSpPr>
              <a:cxnSpLocks/>
            </p:cNvCxnSpPr>
            <p:nvPr/>
          </p:nvCxnSpPr>
          <p:spPr>
            <a:xfrm>
              <a:off x="13916464" y="8420100"/>
              <a:ext cx="0" cy="228600"/>
            </a:xfrm>
            <a:prstGeom prst="straightConnector1">
              <a:avLst/>
            </a:prstGeom>
            <a:ln w="22225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화살표 연결선 29">
              <a:extLst>
                <a:ext uri="{FF2B5EF4-FFF2-40B4-BE49-F238E27FC236}">
                  <a16:creationId xmlns:a16="http://schemas.microsoft.com/office/drawing/2014/main" id="{A154535E-A2AF-6907-5255-3AFB59F7A274}"/>
                </a:ext>
              </a:extLst>
            </p:cNvPr>
            <p:cNvCxnSpPr>
              <a:cxnSpLocks/>
            </p:cNvCxnSpPr>
            <p:nvPr/>
          </p:nvCxnSpPr>
          <p:spPr>
            <a:xfrm>
              <a:off x="15135664" y="7291168"/>
              <a:ext cx="0" cy="1427872"/>
            </a:xfrm>
            <a:prstGeom prst="straightConnector1">
              <a:avLst/>
            </a:prstGeom>
            <a:ln w="41275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6580198E-3874-FDA3-363D-0A625BD4C9EE}"/>
              </a:ext>
            </a:extLst>
          </p:cNvPr>
          <p:cNvSpPr txBox="1"/>
          <p:nvPr/>
        </p:nvSpPr>
        <p:spPr>
          <a:xfrm>
            <a:off x="7685794" y="301089"/>
            <a:ext cx="43492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1.</a:t>
            </a:r>
            <a:r>
              <a:rPr lang="ko-KR" altLang="en-US" sz="4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지역별</a:t>
            </a: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AC5F07B2-F8D9-A967-72B8-3F133748FC9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8998" y="1291407"/>
            <a:ext cx="9533167" cy="9243552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BC524645-73E0-6B5E-905E-44FEBBD0517B}"/>
              </a:ext>
            </a:extLst>
          </p:cNvPr>
          <p:cNvSpPr txBox="1"/>
          <p:nvPr/>
        </p:nvSpPr>
        <p:spPr>
          <a:xfrm>
            <a:off x="7706576" y="301089"/>
            <a:ext cx="43492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2.</a:t>
            </a:r>
            <a:r>
              <a:rPr lang="ko-KR" altLang="en-US" sz="4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용도별</a:t>
            </a: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457C9E1E-57E2-24C2-0EF2-F005ACE25552}"/>
              </a:ext>
            </a:extLst>
          </p:cNvPr>
          <p:cNvSpPr/>
          <p:nvPr/>
        </p:nvSpPr>
        <p:spPr>
          <a:xfrm>
            <a:off x="5577841" y="4679375"/>
            <a:ext cx="1051555" cy="83819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9667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7" grpId="1"/>
      <p:bldP spid="40" grpId="0"/>
      <p:bldP spid="5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C9D91D2F-3740-2E9B-D5D4-A6114D10B9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5400" y="1104900"/>
            <a:ext cx="8336650" cy="5710789"/>
          </a:xfrm>
          <a:prstGeom prst="rect">
            <a:avLst/>
          </a:prstGeom>
        </p:spPr>
      </p:pic>
      <p:sp>
        <p:nvSpPr>
          <p:cNvPr id="2" name="Freeform 2"/>
          <p:cNvSpPr/>
          <p:nvPr/>
        </p:nvSpPr>
        <p:spPr>
          <a:xfrm rot="5400000">
            <a:off x="-3696577" y="4763377"/>
            <a:ext cx="10287000" cy="760245"/>
          </a:xfrm>
          <a:custGeom>
            <a:avLst/>
            <a:gdLst/>
            <a:ahLst/>
            <a:cxnLst/>
            <a:rect l="l" t="t" r="r" b="b"/>
            <a:pathLst>
              <a:path w="10287000" h="760245">
                <a:moveTo>
                  <a:pt x="0" y="0"/>
                </a:moveTo>
                <a:lnTo>
                  <a:pt x="10287000" y="0"/>
                </a:lnTo>
                <a:lnTo>
                  <a:pt x="10287000" y="760246"/>
                </a:lnTo>
                <a:lnTo>
                  <a:pt x="0" y="76024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171" t="-308623" r="-7088" b="-1042730"/>
            </a:stretch>
          </a:blipFill>
        </p:spPr>
        <p:txBody>
          <a:bodyPr/>
          <a:lstStyle/>
          <a:p>
            <a:endParaRPr lang="ko-KR" altLang="en-US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C45572-4218-1D14-FDA0-4791546F10DD}"/>
              </a:ext>
            </a:extLst>
          </p:cNvPr>
          <p:cNvSpPr txBox="1"/>
          <p:nvPr/>
        </p:nvSpPr>
        <p:spPr>
          <a:xfrm>
            <a:off x="5103125" y="6896100"/>
            <a:ext cx="833437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0" dirty="0"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2021 </a:t>
            </a:r>
            <a:r>
              <a:rPr lang="ko-KR" altLang="en-US" sz="2400" b="0" dirty="0"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산업용 판매단가 </a:t>
            </a:r>
            <a:r>
              <a:rPr lang="en-US" altLang="ko-KR" sz="2400" b="0" dirty="0"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= 105.48</a:t>
            </a:r>
            <a:r>
              <a:rPr lang="ko-KR" altLang="en-US" sz="2400" b="0" dirty="0"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원</a:t>
            </a:r>
          </a:p>
          <a:p>
            <a:endParaRPr lang="en-US" altLang="ko-KR" sz="2400" b="0" dirty="0">
              <a:effectLst/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ko-KR" altLang="en-US" sz="2400" b="0" dirty="0"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인상금액 </a:t>
            </a:r>
            <a:r>
              <a:rPr lang="en-US" altLang="ko-KR" sz="2400" b="0" dirty="0"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= 22.73</a:t>
            </a:r>
            <a:r>
              <a:rPr lang="ko-KR" altLang="en-US" sz="2400" b="0" dirty="0"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원</a:t>
            </a:r>
            <a:r>
              <a:rPr lang="en-US" altLang="ko-KR" sz="2400" b="0" dirty="0"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</a:t>
            </a:r>
            <a:r>
              <a:rPr lang="ko-KR" altLang="en-US" sz="2400" b="0" dirty="0"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부채</a:t>
            </a:r>
            <a:r>
              <a:rPr lang="en-US" altLang="ko-KR" sz="2400" b="0" dirty="0"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/30</a:t>
            </a:r>
            <a:r>
              <a:rPr lang="ko-KR" altLang="en-US" sz="2400" b="0" dirty="0"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년 기준</a:t>
            </a:r>
            <a:r>
              <a:rPr lang="en-US" altLang="ko-KR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  <a:endParaRPr lang="ko-KR" altLang="en-US" sz="2400" b="0" dirty="0">
              <a:effectLst/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endParaRPr lang="en-US" altLang="ko-KR" sz="2400" b="0" dirty="0">
              <a:effectLst/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ko-KR" altLang="en-US" sz="2400" b="0" dirty="0"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인상하지 않는 지역의 인상금액 </a:t>
            </a:r>
            <a:r>
              <a:rPr lang="en-US" altLang="ko-KR" sz="2400" b="0" dirty="0"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= 22.73*7/10 = 15.911</a:t>
            </a:r>
            <a:r>
              <a:rPr lang="ko-KR" altLang="en-US" sz="2400" b="0" dirty="0"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원</a:t>
            </a:r>
          </a:p>
          <a:p>
            <a:endParaRPr lang="en-US" altLang="ko-KR" sz="2400" b="0" dirty="0">
              <a:effectLst/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ko-KR" altLang="en-US" sz="2400" b="0" dirty="0"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인상 후 판매단가 </a:t>
            </a:r>
            <a:r>
              <a:rPr lang="en-US" altLang="ko-KR" sz="2400" b="0" dirty="0"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= 144.121</a:t>
            </a:r>
            <a:r>
              <a:rPr lang="ko-KR" altLang="en-US" sz="2400" b="0" dirty="0"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원</a:t>
            </a:r>
            <a:r>
              <a:rPr lang="en-US" altLang="ko-KR" sz="2400" b="0" dirty="0"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(105.48 + 22.73 + 15.911)</a:t>
            </a:r>
            <a:endParaRPr lang="ko-KR" altLang="en-US" sz="2400" b="0" dirty="0">
              <a:effectLst/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endParaRPr lang="ko-KR" altLang="en-US" sz="2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6BDF3F79-2DC1-1A69-00E0-88DF0A229C6D}"/>
              </a:ext>
            </a:extLst>
          </p:cNvPr>
          <p:cNvSpPr/>
          <p:nvPr/>
        </p:nvSpPr>
        <p:spPr>
          <a:xfrm>
            <a:off x="5103125" y="3560344"/>
            <a:ext cx="8334375" cy="381000"/>
          </a:xfrm>
          <a:prstGeom prst="roundRect">
            <a:avLst/>
          </a:prstGeom>
          <a:solidFill>
            <a:schemeClr val="accent2">
              <a:lumMod val="40000"/>
              <a:lumOff val="60000"/>
              <a:alpha val="21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8DCBDA8-2308-2CD7-77F0-A9C2AE4830FA}"/>
              </a:ext>
            </a:extLst>
          </p:cNvPr>
          <p:cNvSpPr txBox="1"/>
          <p:nvPr/>
        </p:nvSpPr>
        <p:spPr>
          <a:xfrm>
            <a:off x="6221985" y="176473"/>
            <a:ext cx="70000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지역차등제 상향금액 설정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E3DC54-A637-DEFC-6F44-034A89A3EE5B}"/>
              </a:ext>
            </a:extLst>
          </p:cNvPr>
          <p:cNvSpPr txBox="1"/>
          <p:nvPr/>
        </p:nvSpPr>
        <p:spPr>
          <a:xfrm>
            <a:off x="3117376" y="2504475"/>
            <a:ext cx="12954000" cy="1015663"/>
          </a:xfrm>
          <a:prstGeom prst="rect">
            <a:avLst/>
          </a:prstGeom>
          <a:solidFill>
            <a:srgbClr val="FFB923"/>
          </a:solidFill>
        </p:spPr>
        <p:txBody>
          <a:bodyPr wrap="square" rtlCol="0">
            <a:spAutoFit/>
          </a:bodyPr>
          <a:lstStyle/>
          <a:p>
            <a:r>
              <a:rPr lang="ko-KR" altLang="en-US" sz="6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전력사용량이 많은 지역 </a:t>
            </a:r>
            <a:r>
              <a:rPr lang="en-US" altLang="ko-KR" sz="6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– 144.121 </a:t>
            </a:r>
            <a:r>
              <a:rPr lang="ko-KR" altLang="en-US" sz="6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원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772253-8D29-0C87-1619-1613CFFF8460}"/>
              </a:ext>
            </a:extLst>
          </p:cNvPr>
          <p:cNvSpPr txBox="1"/>
          <p:nvPr/>
        </p:nvSpPr>
        <p:spPr>
          <a:xfrm>
            <a:off x="3124200" y="4926244"/>
            <a:ext cx="12954000" cy="1015663"/>
          </a:xfrm>
          <a:prstGeom prst="rect">
            <a:avLst/>
          </a:prstGeom>
          <a:solidFill>
            <a:srgbClr val="FFB923"/>
          </a:solidFill>
        </p:spPr>
        <p:txBody>
          <a:bodyPr wrap="square" rtlCol="0">
            <a:spAutoFit/>
          </a:bodyPr>
          <a:lstStyle/>
          <a:p>
            <a:r>
              <a:rPr lang="ko-KR" altLang="en-US" sz="6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전력사용량이 적은 지역 </a:t>
            </a:r>
            <a:r>
              <a:rPr lang="en-US" altLang="ko-KR" sz="6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– 105.48 </a:t>
            </a:r>
            <a:r>
              <a:rPr lang="ko-KR" altLang="en-US" sz="6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원</a:t>
            </a:r>
          </a:p>
        </p:txBody>
      </p:sp>
    </p:spTree>
    <p:extLst>
      <p:ext uri="{BB962C8B-B14F-4D97-AF65-F5344CB8AC3E}">
        <p14:creationId xmlns:p14="http://schemas.microsoft.com/office/powerpoint/2010/main" val="3716032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4" grpId="0" animBg="1"/>
      <p:bldP spid="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9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>
            <a:off x="3429000" y="0"/>
            <a:ext cx="12470376" cy="10314892"/>
          </a:xfrm>
          <a:custGeom>
            <a:avLst/>
            <a:gdLst/>
            <a:ahLst/>
            <a:cxnLst/>
            <a:rect l="l" t="t" r="r" b="b"/>
            <a:pathLst>
              <a:path w="12470376" h="10314892">
                <a:moveTo>
                  <a:pt x="0" y="0"/>
                </a:moveTo>
                <a:lnTo>
                  <a:pt x="12470376" y="0"/>
                </a:lnTo>
                <a:lnTo>
                  <a:pt x="12470376" y="10314892"/>
                </a:lnTo>
                <a:lnTo>
                  <a:pt x="0" y="103148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b="-20896"/>
            </a:stretch>
          </a:blipFill>
        </p:spPr>
        <p:txBody>
          <a:bodyPr/>
          <a:lstStyle/>
          <a:p>
            <a:endParaRPr lang="ko-KR" altLang="en-US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TextBox 7"/>
          <p:cNvSpPr txBox="1"/>
          <p:nvPr/>
        </p:nvSpPr>
        <p:spPr>
          <a:xfrm>
            <a:off x="1028700" y="4073391"/>
            <a:ext cx="14058900" cy="14106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11049"/>
              </a:lnSpc>
              <a:spcBef>
                <a:spcPct val="0"/>
              </a:spcBef>
            </a:pPr>
            <a:r>
              <a:rPr lang="en-US" altLang="ko-KR" sz="8499" spc="-169" dirty="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3-1. </a:t>
            </a:r>
            <a:r>
              <a:rPr lang="ko-KR" altLang="en-US" sz="8499" spc="-169" dirty="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지역차등제 적용 후 예측</a:t>
            </a:r>
            <a:endParaRPr lang="en-US" sz="8499" spc="-169" dirty="0">
              <a:solidFill>
                <a:srgbClr val="FFFF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8" name="Freeform 8"/>
          <p:cNvSpPr/>
          <p:nvPr/>
        </p:nvSpPr>
        <p:spPr>
          <a:xfrm rot="5400000">
            <a:off x="1038597" y="1018803"/>
            <a:ext cx="1068868" cy="1088661"/>
          </a:xfrm>
          <a:custGeom>
            <a:avLst/>
            <a:gdLst/>
            <a:ahLst/>
            <a:cxnLst/>
            <a:rect l="l" t="t" r="r" b="b"/>
            <a:pathLst>
              <a:path w="1068868" h="1088661">
                <a:moveTo>
                  <a:pt x="0" y="0"/>
                </a:moveTo>
                <a:lnTo>
                  <a:pt x="1068867" y="0"/>
                </a:lnTo>
                <a:lnTo>
                  <a:pt x="1068867" y="1088661"/>
                </a:lnTo>
                <a:lnTo>
                  <a:pt x="0" y="10886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959223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-3696577" y="4763377"/>
            <a:ext cx="10287000" cy="760245"/>
          </a:xfrm>
          <a:custGeom>
            <a:avLst/>
            <a:gdLst/>
            <a:ahLst/>
            <a:cxnLst/>
            <a:rect l="l" t="t" r="r" b="b"/>
            <a:pathLst>
              <a:path w="10287000" h="760245">
                <a:moveTo>
                  <a:pt x="0" y="0"/>
                </a:moveTo>
                <a:lnTo>
                  <a:pt x="10287000" y="0"/>
                </a:lnTo>
                <a:lnTo>
                  <a:pt x="10287000" y="760246"/>
                </a:lnTo>
                <a:lnTo>
                  <a:pt x="0" y="76024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171" t="-308623" r="-7088" b="-1042730"/>
            </a:stretch>
          </a:blipFill>
        </p:spPr>
        <p:txBody>
          <a:bodyPr/>
          <a:lstStyle/>
          <a:p>
            <a:endParaRPr lang="ko-KR" altLang="en-US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109DC906-E126-347F-B088-5008F68911A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963384"/>
            <a:ext cx="12801600" cy="9144000"/>
          </a:xfrm>
          <a:prstGeom prst="rect">
            <a:avLst/>
          </a:prstGeom>
        </p:spPr>
      </p:pic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CC1754DC-C23F-95D5-BD25-45C984F5BE32}"/>
              </a:ext>
            </a:extLst>
          </p:cNvPr>
          <p:cNvCxnSpPr/>
          <p:nvPr/>
        </p:nvCxnSpPr>
        <p:spPr>
          <a:xfrm>
            <a:off x="15450456" y="1496784"/>
            <a:ext cx="0" cy="1219200"/>
          </a:xfrm>
          <a:prstGeom prst="straightConnector1">
            <a:avLst/>
          </a:prstGeom>
          <a:ln w="7302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90EEA17B-A572-D35A-3965-1E5D46FAAB64}"/>
              </a:ext>
            </a:extLst>
          </p:cNvPr>
          <p:cNvGrpSpPr/>
          <p:nvPr/>
        </p:nvGrpSpPr>
        <p:grpSpPr>
          <a:xfrm>
            <a:off x="5656944" y="9704616"/>
            <a:ext cx="9492342" cy="373740"/>
            <a:chOff x="5684068" y="8988130"/>
            <a:chExt cx="9763752" cy="477990"/>
          </a:xfrm>
        </p:grpSpPr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844865F4-D6F6-9927-9EC4-20E51A98F387}"/>
                </a:ext>
              </a:extLst>
            </p:cNvPr>
            <p:cNvSpPr/>
            <p:nvPr/>
          </p:nvSpPr>
          <p:spPr>
            <a:xfrm>
              <a:off x="5684068" y="9001990"/>
              <a:ext cx="457200" cy="45720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09266D39-5D90-0B77-E167-59973427B41E}"/>
                </a:ext>
              </a:extLst>
            </p:cNvPr>
            <p:cNvSpPr/>
            <p:nvPr/>
          </p:nvSpPr>
          <p:spPr>
            <a:xfrm>
              <a:off x="7564585" y="9001990"/>
              <a:ext cx="457200" cy="45720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5E80F21A-FDEF-2503-37D7-DC85FFE1D7BB}"/>
                </a:ext>
              </a:extLst>
            </p:cNvPr>
            <p:cNvSpPr/>
            <p:nvPr/>
          </p:nvSpPr>
          <p:spPr>
            <a:xfrm>
              <a:off x="8201890" y="9001985"/>
              <a:ext cx="457200" cy="45720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43659D3F-7627-A2A1-A8B1-EB57846FB39B}"/>
                </a:ext>
              </a:extLst>
            </p:cNvPr>
            <p:cNvSpPr/>
            <p:nvPr/>
          </p:nvSpPr>
          <p:spPr>
            <a:xfrm>
              <a:off x="8811490" y="8995065"/>
              <a:ext cx="457200" cy="45720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4BA4EFB6-B0A1-1E5C-355D-87C2E6D043A2}"/>
                </a:ext>
              </a:extLst>
            </p:cNvPr>
            <p:cNvSpPr/>
            <p:nvPr/>
          </p:nvSpPr>
          <p:spPr>
            <a:xfrm>
              <a:off x="10058400" y="8995065"/>
              <a:ext cx="457200" cy="45720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5FAC5354-0DAC-C2A2-E243-DB55D7C61DBC}"/>
                </a:ext>
              </a:extLst>
            </p:cNvPr>
            <p:cNvSpPr/>
            <p:nvPr/>
          </p:nvSpPr>
          <p:spPr>
            <a:xfrm>
              <a:off x="10688780" y="8988135"/>
              <a:ext cx="457200" cy="45720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13F4A590-E858-EEB4-05FC-8CB2609599AF}"/>
                </a:ext>
              </a:extLst>
            </p:cNvPr>
            <p:cNvSpPr/>
            <p:nvPr/>
          </p:nvSpPr>
          <p:spPr>
            <a:xfrm>
              <a:off x="11277600" y="8988130"/>
              <a:ext cx="457200" cy="45720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3D2E6981-3F5B-DE63-6AAE-D4706281CE07}"/>
                </a:ext>
              </a:extLst>
            </p:cNvPr>
            <p:cNvSpPr/>
            <p:nvPr/>
          </p:nvSpPr>
          <p:spPr>
            <a:xfrm>
              <a:off x="13168745" y="9008915"/>
              <a:ext cx="457200" cy="45720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0204EEAF-4E7C-B783-58E7-690B1EFD27E6}"/>
                </a:ext>
              </a:extLst>
            </p:cNvPr>
            <p:cNvSpPr/>
            <p:nvPr/>
          </p:nvSpPr>
          <p:spPr>
            <a:xfrm>
              <a:off x="13778345" y="9008920"/>
              <a:ext cx="457200" cy="45720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타원 62">
              <a:extLst>
                <a:ext uri="{FF2B5EF4-FFF2-40B4-BE49-F238E27FC236}">
                  <a16:creationId xmlns:a16="http://schemas.microsoft.com/office/drawing/2014/main" id="{BBDB1D59-66A4-1BCA-9E6E-B9035EA7DA64}"/>
                </a:ext>
              </a:extLst>
            </p:cNvPr>
            <p:cNvSpPr/>
            <p:nvPr/>
          </p:nvSpPr>
          <p:spPr>
            <a:xfrm>
              <a:off x="14990620" y="9001990"/>
              <a:ext cx="457200" cy="45720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1BE14727-F621-5B85-8975-3C35DDB2601E}"/>
              </a:ext>
            </a:extLst>
          </p:cNvPr>
          <p:cNvSpPr txBox="1"/>
          <p:nvPr/>
        </p:nvSpPr>
        <p:spPr>
          <a:xfrm>
            <a:off x="6221985" y="176473"/>
            <a:ext cx="70000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인상 전 </a:t>
            </a:r>
            <a:r>
              <a:rPr lang="en-US" altLang="ko-KR" sz="4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 </a:t>
            </a:r>
            <a:r>
              <a:rPr lang="ko-KR" altLang="en-US" sz="4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후 판매금액 수익</a:t>
            </a:r>
          </a:p>
        </p:txBody>
      </p:sp>
    </p:spTree>
    <p:extLst>
      <p:ext uri="{BB962C8B-B14F-4D97-AF65-F5344CB8AC3E}">
        <p14:creationId xmlns:p14="http://schemas.microsoft.com/office/powerpoint/2010/main" val="103491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-3696577" y="4763377"/>
            <a:ext cx="10287000" cy="760245"/>
          </a:xfrm>
          <a:custGeom>
            <a:avLst/>
            <a:gdLst/>
            <a:ahLst/>
            <a:cxnLst/>
            <a:rect l="l" t="t" r="r" b="b"/>
            <a:pathLst>
              <a:path w="10287000" h="760245">
                <a:moveTo>
                  <a:pt x="0" y="0"/>
                </a:moveTo>
                <a:lnTo>
                  <a:pt x="10287000" y="0"/>
                </a:lnTo>
                <a:lnTo>
                  <a:pt x="10287000" y="760246"/>
                </a:lnTo>
                <a:lnTo>
                  <a:pt x="0" y="76024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171" t="-308623" r="-7088" b="-1042730"/>
            </a:stretch>
          </a:blipFill>
        </p:spPr>
        <p:txBody>
          <a:bodyPr/>
          <a:lstStyle/>
          <a:p>
            <a:endParaRPr lang="ko-KR" altLang="en-US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B6F64FC-B37E-8A27-A10C-3061E20B7E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2095500"/>
            <a:ext cx="15392400" cy="733927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ADCA263-5A1C-40A2-0BA3-9249E562554C}"/>
              </a:ext>
            </a:extLst>
          </p:cNvPr>
          <p:cNvSpPr txBox="1"/>
          <p:nvPr/>
        </p:nvSpPr>
        <p:spPr>
          <a:xfrm>
            <a:off x="4803194" y="498286"/>
            <a:ext cx="102056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인상 후 </a:t>
            </a:r>
            <a:r>
              <a:rPr lang="en-US" altLang="ko-KR" sz="4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30</a:t>
            </a:r>
            <a:r>
              <a:rPr lang="ko-KR" altLang="en-US" sz="4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년간 한국전력공사 부채 삭감 추이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21B48CD-9294-3960-CE1B-C440CD463E3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99245" y="7734300"/>
            <a:ext cx="1521955" cy="6858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4D0D25E-7AF3-8904-9CF3-E6090585AC5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99244" y="7384007"/>
            <a:ext cx="1521955" cy="6858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EE285B9-2F82-7A7E-E069-AA793AA4C43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99244" y="6873354"/>
            <a:ext cx="1521955" cy="6858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4A8E01C-1ADE-AF80-9D09-C4A2B4350AE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99244" y="6504864"/>
            <a:ext cx="1521955" cy="6858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A75BAFB-F22C-AFAE-578F-67969CCCDA9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99243" y="5968621"/>
            <a:ext cx="1521955" cy="6858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3042B97-94A6-CB81-0DF9-734452E067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5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1175" y="2476500"/>
            <a:ext cx="10819870" cy="6071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1129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9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>
            <a:off x="3429000" y="0"/>
            <a:ext cx="12470376" cy="10314892"/>
          </a:xfrm>
          <a:custGeom>
            <a:avLst/>
            <a:gdLst/>
            <a:ahLst/>
            <a:cxnLst/>
            <a:rect l="l" t="t" r="r" b="b"/>
            <a:pathLst>
              <a:path w="12470376" h="10314892">
                <a:moveTo>
                  <a:pt x="0" y="0"/>
                </a:moveTo>
                <a:lnTo>
                  <a:pt x="12470376" y="0"/>
                </a:lnTo>
                <a:lnTo>
                  <a:pt x="12470376" y="10314892"/>
                </a:lnTo>
                <a:lnTo>
                  <a:pt x="0" y="103148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b="-20896"/>
            </a:stretch>
          </a:blipFill>
        </p:spPr>
        <p:txBody>
          <a:bodyPr/>
          <a:lstStyle/>
          <a:p>
            <a:endParaRPr lang="ko-KR" altLang="en-US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TextBox 7"/>
          <p:cNvSpPr txBox="1"/>
          <p:nvPr/>
        </p:nvSpPr>
        <p:spPr>
          <a:xfrm>
            <a:off x="1028700" y="4073391"/>
            <a:ext cx="13220700" cy="13195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11049"/>
              </a:lnSpc>
              <a:spcBef>
                <a:spcPct val="0"/>
              </a:spcBef>
            </a:pPr>
            <a:r>
              <a:rPr lang="en-US" altLang="ko-KR" sz="8499" spc="-169" dirty="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4. </a:t>
            </a:r>
            <a:r>
              <a:rPr lang="ko-KR" altLang="en-US" sz="8499" spc="-169" dirty="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참고 자료</a:t>
            </a:r>
            <a:endParaRPr lang="en-US" sz="8499" spc="-169" dirty="0">
              <a:solidFill>
                <a:srgbClr val="FFFF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8" name="Freeform 8"/>
          <p:cNvSpPr/>
          <p:nvPr/>
        </p:nvSpPr>
        <p:spPr>
          <a:xfrm rot="5400000">
            <a:off x="1038597" y="1018803"/>
            <a:ext cx="1068868" cy="1088661"/>
          </a:xfrm>
          <a:custGeom>
            <a:avLst/>
            <a:gdLst/>
            <a:ahLst/>
            <a:cxnLst/>
            <a:rect l="l" t="t" r="r" b="b"/>
            <a:pathLst>
              <a:path w="1068868" h="1088661">
                <a:moveTo>
                  <a:pt x="0" y="0"/>
                </a:moveTo>
                <a:lnTo>
                  <a:pt x="1068867" y="0"/>
                </a:lnTo>
                <a:lnTo>
                  <a:pt x="1068867" y="1088661"/>
                </a:lnTo>
                <a:lnTo>
                  <a:pt x="0" y="10886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366488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9573769" y="4080343"/>
            <a:ext cx="2295353" cy="3196757"/>
            <a:chOff x="0" y="0"/>
            <a:chExt cx="6350000" cy="6349975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ko-KR" altLang="en-US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3265088" y="4610101"/>
            <a:ext cx="1676400" cy="2548830"/>
            <a:chOff x="0" y="0"/>
            <a:chExt cx="6350000" cy="6349975"/>
          </a:xfr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ko-KR" altLang="en-US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31" name="Freeform 9"/>
          <p:cNvSpPr/>
          <p:nvPr/>
        </p:nvSpPr>
        <p:spPr>
          <a:xfrm>
            <a:off x="2781866" y="3764945"/>
            <a:ext cx="2295353" cy="3393986"/>
          </a:xfrm>
          <a:custGeom>
            <a:avLst/>
            <a:gdLst/>
            <a:ahLst/>
            <a:cxnLst/>
            <a:rect l="l" t="t" r="r" b="b"/>
            <a:pathLst>
              <a:path w="6350000" h="6349974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ko-KR" altLang="en-US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2" name="Freeform 11"/>
          <p:cNvSpPr/>
          <p:nvPr/>
        </p:nvSpPr>
        <p:spPr>
          <a:xfrm>
            <a:off x="6080039" y="3771900"/>
            <a:ext cx="2606484" cy="3512156"/>
          </a:xfrm>
          <a:custGeom>
            <a:avLst/>
            <a:gdLst/>
            <a:ahLst/>
            <a:cxnLst/>
            <a:rect l="l" t="t" r="r" b="b"/>
            <a:pathLst>
              <a:path w="6350000" h="6349974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dpi="0"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ko-KR" altLang="en-US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2" name="AutoShape 12"/>
          <p:cNvSpPr/>
          <p:nvPr/>
        </p:nvSpPr>
        <p:spPr>
          <a:xfrm>
            <a:off x="0" y="0"/>
            <a:ext cx="18288000" cy="2902556"/>
          </a:xfrm>
          <a:prstGeom prst="rect">
            <a:avLst/>
          </a:prstGeom>
          <a:solidFill>
            <a:srgbClr val="FFB923"/>
          </a:solidFill>
        </p:spPr>
        <p:txBody>
          <a:bodyPr/>
          <a:lstStyle/>
          <a:p>
            <a:endParaRPr lang="ko-KR" altLang="en-US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2410398" y="1038225"/>
            <a:ext cx="11692890" cy="10233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399"/>
              </a:lnSpc>
            </a:pPr>
            <a:r>
              <a:rPr lang="en-US" altLang="ko-KR" sz="6999" dirty="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</a:t>
            </a:r>
            <a:r>
              <a:rPr lang="ko-KR" altLang="en-US" sz="6999" dirty="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조 조원</a:t>
            </a:r>
            <a:r>
              <a:rPr lang="en-US" altLang="ko-KR" sz="6999" dirty="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6999" dirty="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소개</a:t>
            </a:r>
            <a:endParaRPr lang="en-US" sz="6999" dirty="0">
              <a:solidFill>
                <a:srgbClr val="FFFF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2470733" y="7871031"/>
            <a:ext cx="2917617" cy="3847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249"/>
              </a:lnSpc>
              <a:spcBef>
                <a:spcPct val="0"/>
              </a:spcBef>
            </a:pPr>
            <a:r>
              <a:rPr lang="ko-KR" altLang="en-US" sz="2499" u="none" spc="99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장성호</a:t>
            </a:r>
            <a:endParaRPr lang="en-US" sz="2499" u="none" spc="99" dirty="0">
              <a:solidFill>
                <a:srgbClr val="00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2644479" y="7871032"/>
            <a:ext cx="2917617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ko-KR" altLang="en-US" sz="2500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박정현</a:t>
            </a:r>
            <a:endParaRPr lang="en-US" sz="2500" dirty="0">
              <a:solidFill>
                <a:srgbClr val="00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5924472" y="7890683"/>
            <a:ext cx="2917617" cy="4181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ko-KR" altLang="en-US" sz="2500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윤여록</a:t>
            </a:r>
            <a:endParaRPr lang="en-US" altLang="ko-KR" sz="2500" dirty="0">
              <a:solidFill>
                <a:srgbClr val="00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9262636" y="7871032"/>
            <a:ext cx="2917617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ko-KR" altLang="en-US" sz="2500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김수호</a:t>
            </a:r>
            <a:endParaRPr lang="en-US" sz="2500" dirty="0">
              <a:solidFill>
                <a:srgbClr val="00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9" name="Freeform 29"/>
          <p:cNvSpPr/>
          <p:nvPr/>
        </p:nvSpPr>
        <p:spPr>
          <a:xfrm>
            <a:off x="0" y="9731790"/>
            <a:ext cx="18288000" cy="1351547"/>
          </a:xfrm>
          <a:custGeom>
            <a:avLst/>
            <a:gdLst/>
            <a:ahLst/>
            <a:cxnLst/>
            <a:rect l="l" t="t" r="r" b="b"/>
            <a:pathLst>
              <a:path w="18288000" h="1351547">
                <a:moveTo>
                  <a:pt x="0" y="0"/>
                </a:moveTo>
                <a:lnTo>
                  <a:pt x="18288000" y="0"/>
                </a:lnTo>
                <a:lnTo>
                  <a:pt x="18288000" y="1351548"/>
                </a:lnTo>
                <a:lnTo>
                  <a:pt x="0" y="135154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171" t="-308623" r="-7088" b="-1042730"/>
            </a:stretch>
          </a:blipFill>
        </p:spPr>
        <p:txBody>
          <a:bodyPr/>
          <a:lstStyle/>
          <a:p>
            <a:endParaRPr lang="ko-KR" altLang="en-US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0" name="Freeform 30"/>
          <p:cNvSpPr/>
          <p:nvPr/>
        </p:nvSpPr>
        <p:spPr>
          <a:xfrm rot="5400000">
            <a:off x="1036876" y="1107652"/>
            <a:ext cx="883019" cy="899371"/>
          </a:xfrm>
          <a:custGeom>
            <a:avLst/>
            <a:gdLst/>
            <a:ahLst/>
            <a:cxnLst/>
            <a:rect l="l" t="t" r="r" b="b"/>
            <a:pathLst>
              <a:path w="883019" h="899371">
                <a:moveTo>
                  <a:pt x="0" y="0"/>
                </a:moveTo>
                <a:lnTo>
                  <a:pt x="883019" y="0"/>
                </a:lnTo>
                <a:lnTo>
                  <a:pt x="883019" y="899371"/>
                </a:lnTo>
                <a:lnTo>
                  <a:pt x="0" y="89937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-3696577" y="4763377"/>
            <a:ext cx="10287000" cy="760245"/>
          </a:xfrm>
          <a:custGeom>
            <a:avLst/>
            <a:gdLst/>
            <a:ahLst/>
            <a:cxnLst/>
            <a:rect l="l" t="t" r="r" b="b"/>
            <a:pathLst>
              <a:path w="10287000" h="760245">
                <a:moveTo>
                  <a:pt x="0" y="0"/>
                </a:moveTo>
                <a:lnTo>
                  <a:pt x="10287000" y="0"/>
                </a:lnTo>
                <a:lnTo>
                  <a:pt x="10287000" y="760246"/>
                </a:lnTo>
                <a:lnTo>
                  <a:pt x="0" y="76024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171" t="-308623" r="-7088" b="-1042730"/>
            </a:stretch>
          </a:blipFill>
        </p:spPr>
        <p:txBody>
          <a:bodyPr/>
          <a:lstStyle/>
          <a:p>
            <a:endParaRPr lang="ko-KR" altLang="en-US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D015C5D-1768-91B6-8FD9-33FA8AB135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91770" y="3627681"/>
            <a:ext cx="3026833" cy="9906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D4FA7FB-04B1-C3B1-F0B6-6BCA11D428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43600" y="6576106"/>
            <a:ext cx="1924050" cy="8382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15E3A8E-EB69-CC5C-E364-E823146A19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10162" y="1181100"/>
            <a:ext cx="4339771" cy="9906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08AE325-B798-B277-96C3-C2974714B73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84888" y="4783346"/>
            <a:ext cx="3425125" cy="9906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0831C7A8-F67F-51A2-4BF4-56E53597899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180047" y="3638567"/>
            <a:ext cx="2664447" cy="1410589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378D2931-176E-F041-9CAF-8CCAB4F9F0D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05200" y="7786461"/>
            <a:ext cx="1962150" cy="108585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DA7DBD26-5B57-AEC3-4360-EB16273ACF6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64932" y="2041298"/>
            <a:ext cx="2265316" cy="795111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334F72E7-9CA6-7842-EB56-8682450860C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906000" y="8648700"/>
            <a:ext cx="2524125" cy="91440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56439530-E674-7202-F33B-2314AD2FEA9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789608" y="6776811"/>
            <a:ext cx="3438525" cy="100965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4D2845AC-8291-CC9E-A798-98C056829C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8099" y="3638567"/>
            <a:ext cx="3026833" cy="990600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A41C8542-A771-968C-83B7-AB63CA4A862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56491" y="1191986"/>
            <a:ext cx="4339771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586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69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8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9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0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0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1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1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1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1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17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2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2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2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3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3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33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4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4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4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4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49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5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5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6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6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6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7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7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7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7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8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9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>
            <a:off x="3429000" y="0"/>
            <a:ext cx="12470376" cy="10314892"/>
          </a:xfrm>
          <a:custGeom>
            <a:avLst/>
            <a:gdLst/>
            <a:ahLst/>
            <a:cxnLst/>
            <a:rect l="l" t="t" r="r" b="b"/>
            <a:pathLst>
              <a:path w="12470376" h="10314892">
                <a:moveTo>
                  <a:pt x="0" y="0"/>
                </a:moveTo>
                <a:lnTo>
                  <a:pt x="12470376" y="0"/>
                </a:lnTo>
                <a:lnTo>
                  <a:pt x="12470376" y="10314892"/>
                </a:lnTo>
                <a:lnTo>
                  <a:pt x="0" y="103148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b="-20896"/>
            </a:stretch>
          </a:blipFill>
        </p:spPr>
        <p:txBody>
          <a:bodyPr/>
          <a:lstStyle/>
          <a:p>
            <a:endParaRPr lang="ko-KR" altLang="en-US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TextBox 7"/>
          <p:cNvSpPr txBox="1"/>
          <p:nvPr/>
        </p:nvSpPr>
        <p:spPr>
          <a:xfrm>
            <a:off x="1028700" y="4073391"/>
            <a:ext cx="13220700" cy="13195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11049"/>
              </a:lnSpc>
              <a:spcBef>
                <a:spcPct val="0"/>
              </a:spcBef>
            </a:pPr>
            <a:r>
              <a:rPr lang="en-US" altLang="ko-KR" sz="8499" spc="-169" dirty="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4. </a:t>
            </a:r>
            <a:r>
              <a:rPr lang="ko-KR" altLang="en-US" sz="8499" spc="-169" dirty="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분석코드</a:t>
            </a:r>
            <a:endParaRPr lang="en-US" sz="8499" spc="-169" dirty="0">
              <a:solidFill>
                <a:srgbClr val="FFFF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8" name="Freeform 8"/>
          <p:cNvSpPr/>
          <p:nvPr/>
        </p:nvSpPr>
        <p:spPr>
          <a:xfrm rot="5400000">
            <a:off x="1038597" y="1018803"/>
            <a:ext cx="1068868" cy="1088661"/>
          </a:xfrm>
          <a:custGeom>
            <a:avLst/>
            <a:gdLst/>
            <a:ahLst/>
            <a:cxnLst/>
            <a:rect l="l" t="t" r="r" b="b"/>
            <a:pathLst>
              <a:path w="1068868" h="1088661">
                <a:moveTo>
                  <a:pt x="0" y="0"/>
                </a:moveTo>
                <a:lnTo>
                  <a:pt x="1068867" y="0"/>
                </a:lnTo>
                <a:lnTo>
                  <a:pt x="1068867" y="1088661"/>
                </a:lnTo>
                <a:lnTo>
                  <a:pt x="0" y="10886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582719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-3696577" y="4763377"/>
            <a:ext cx="10287000" cy="760245"/>
          </a:xfrm>
          <a:custGeom>
            <a:avLst/>
            <a:gdLst/>
            <a:ahLst/>
            <a:cxnLst/>
            <a:rect l="l" t="t" r="r" b="b"/>
            <a:pathLst>
              <a:path w="10287000" h="760245">
                <a:moveTo>
                  <a:pt x="0" y="0"/>
                </a:moveTo>
                <a:lnTo>
                  <a:pt x="10287000" y="0"/>
                </a:lnTo>
                <a:lnTo>
                  <a:pt x="10287000" y="760246"/>
                </a:lnTo>
                <a:lnTo>
                  <a:pt x="0" y="76024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171" t="-308623" r="-7088" b="-1042730"/>
            </a:stretch>
          </a:blipFill>
        </p:spPr>
        <p:txBody>
          <a:bodyPr/>
          <a:lstStyle/>
          <a:p>
            <a:endParaRPr lang="ko-KR" altLang="en-US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A16A5D2-6102-7B35-DE69-F4AB6FBED6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136135"/>
            <a:ext cx="9372600" cy="1001472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9F1F7EC-83DF-8C04-82C6-05D45DEABD1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7516" y="105292"/>
            <a:ext cx="10151168" cy="1004557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E20D391-A8CA-5ADB-E58B-B36CC108CA3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30843"/>
            <a:ext cx="11056005" cy="10150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58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-3696577" y="4763377"/>
            <a:ext cx="10287000" cy="760245"/>
          </a:xfrm>
          <a:custGeom>
            <a:avLst/>
            <a:gdLst/>
            <a:ahLst/>
            <a:cxnLst/>
            <a:rect l="l" t="t" r="r" b="b"/>
            <a:pathLst>
              <a:path w="10287000" h="760245">
                <a:moveTo>
                  <a:pt x="0" y="0"/>
                </a:moveTo>
                <a:lnTo>
                  <a:pt x="10287000" y="0"/>
                </a:lnTo>
                <a:lnTo>
                  <a:pt x="10287000" y="760246"/>
                </a:lnTo>
                <a:lnTo>
                  <a:pt x="0" y="76024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171" t="-308623" r="-7088" b="-1042730"/>
            </a:stretch>
          </a:blipFill>
        </p:spPr>
        <p:txBody>
          <a:bodyPr/>
          <a:lstStyle/>
          <a:p>
            <a:endParaRPr lang="ko-KR" altLang="en-US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16527AC8-9B32-08BB-3FF9-20E66530C1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400" y="1257300"/>
            <a:ext cx="6931285" cy="66294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74601A55-DAAE-05AD-8B34-CB850CC1AAB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1236147"/>
            <a:ext cx="14325600" cy="664511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30523B10-55E3-A16B-82CD-1CB30BB960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63652"/>
            <a:ext cx="14554200" cy="9881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468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-3696577" y="4763377"/>
            <a:ext cx="10287000" cy="760245"/>
          </a:xfrm>
          <a:custGeom>
            <a:avLst/>
            <a:gdLst/>
            <a:ahLst/>
            <a:cxnLst/>
            <a:rect l="l" t="t" r="r" b="b"/>
            <a:pathLst>
              <a:path w="10287000" h="760245">
                <a:moveTo>
                  <a:pt x="0" y="0"/>
                </a:moveTo>
                <a:lnTo>
                  <a:pt x="10287000" y="0"/>
                </a:lnTo>
                <a:lnTo>
                  <a:pt x="10287000" y="760246"/>
                </a:lnTo>
                <a:lnTo>
                  <a:pt x="0" y="76024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171" t="-308623" r="-7088" b="-1042730"/>
            </a:stretch>
          </a:blipFill>
        </p:spPr>
        <p:txBody>
          <a:bodyPr/>
          <a:lstStyle/>
          <a:p>
            <a:endParaRPr lang="ko-KR" altLang="en-US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6C74674-A551-0595-3070-9640067A96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200" y="757021"/>
            <a:ext cx="8763000" cy="837534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9697122-FD6C-328A-0D56-6F61B2CA24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381000"/>
            <a:ext cx="10327346" cy="9525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C1071E8-18C4-7E21-A176-CA653088790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5349" y="190500"/>
            <a:ext cx="12012701" cy="982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176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-3696577" y="4763377"/>
            <a:ext cx="10287000" cy="760245"/>
          </a:xfrm>
          <a:custGeom>
            <a:avLst/>
            <a:gdLst/>
            <a:ahLst/>
            <a:cxnLst/>
            <a:rect l="l" t="t" r="r" b="b"/>
            <a:pathLst>
              <a:path w="10287000" h="760245">
                <a:moveTo>
                  <a:pt x="0" y="0"/>
                </a:moveTo>
                <a:lnTo>
                  <a:pt x="10287000" y="0"/>
                </a:lnTo>
                <a:lnTo>
                  <a:pt x="10287000" y="760246"/>
                </a:lnTo>
                <a:lnTo>
                  <a:pt x="0" y="76024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171" t="-308623" r="-7088" b="-1042730"/>
            </a:stretch>
          </a:blipFill>
        </p:spPr>
        <p:txBody>
          <a:bodyPr/>
          <a:lstStyle/>
          <a:p>
            <a:endParaRPr lang="ko-KR" altLang="en-US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1CA818C-7BF3-A52B-49D7-D0278EAC5B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0" y="647700"/>
            <a:ext cx="6430272" cy="792590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5179B57-455F-24B2-BA46-0FD9F343291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7800" y="266700"/>
            <a:ext cx="6658872" cy="910238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EF86752-FEBE-73BB-FAC5-5C4A8405782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400" y="266700"/>
            <a:ext cx="14214792" cy="952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448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-3696577" y="4763377"/>
            <a:ext cx="10287000" cy="760245"/>
          </a:xfrm>
          <a:custGeom>
            <a:avLst/>
            <a:gdLst/>
            <a:ahLst/>
            <a:cxnLst/>
            <a:rect l="l" t="t" r="r" b="b"/>
            <a:pathLst>
              <a:path w="10287000" h="760245">
                <a:moveTo>
                  <a:pt x="0" y="0"/>
                </a:moveTo>
                <a:lnTo>
                  <a:pt x="10287000" y="0"/>
                </a:lnTo>
                <a:lnTo>
                  <a:pt x="10287000" y="760246"/>
                </a:lnTo>
                <a:lnTo>
                  <a:pt x="0" y="76024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171" t="-308623" r="-7088" b="-1042730"/>
            </a:stretch>
          </a:blipFill>
        </p:spPr>
        <p:txBody>
          <a:bodyPr/>
          <a:lstStyle/>
          <a:p>
            <a:endParaRPr lang="ko-KR" altLang="en-US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FDFB6EE-4C9A-EDC7-7985-13796A34CA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0" y="495300"/>
            <a:ext cx="6477000" cy="860759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F998816-848F-18F9-7127-EBEDF2AB626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342900"/>
            <a:ext cx="10002646" cy="92202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E319DA7-91A6-51D2-5C69-A02AFD98912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266700"/>
            <a:ext cx="12459607" cy="929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787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-3696577" y="4763377"/>
            <a:ext cx="10287000" cy="760245"/>
          </a:xfrm>
          <a:custGeom>
            <a:avLst/>
            <a:gdLst/>
            <a:ahLst/>
            <a:cxnLst/>
            <a:rect l="l" t="t" r="r" b="b"/>
            <a:pathLst>
              <a:path w="10287000" h="760245">
                <a:moveTo>
                  <a:pt x="0" y="0"/>
                </a:moveTo>
                <a:lnTo>
                  <a:pt x="10287000" y="0"/>
                </a:lnTo>
                <a:lnTo>
                  <a:pt x="10287000" y="760246"/>
                </a:lnTo>
                <a:lnTo>
                  <a:pt x="0" y="76024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171" t="-308623" r="-7088" b="-1042730"/>
            </a:stretch>
          </a:blipFill>
        </p:spPr>
        <p:txBody>
          <a:bodyPr/>
          <a:lstStyle/>
          <a:p>
            <a:endParaRPr lang="ko-KR" altLang="en-US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7546927-C4B0-ED90-B109-7630ED07D8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1333500"/>
            <a:ext cx="14325600" cy="711512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F412E54-4568-F849-CAF6-9A2A520376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375510"/>
            <a:ext cx="14706600" cy="903110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7A2C4CC-A2A9-2A92-AAEA-3E96BB14033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190500"/>
            <a:ext cx="15087600" cy="972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892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9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>
            <a:off x="3429000" y="0"/>
            <a:ext cx="12470376" cy="10314892"/>
          </a:xfrm>
          <a:custGeom>
            <a:avLst/>
            <a:gdLst/>
            <a:ahLst/>
            <a:cxnLst/>
            <a:rect l="l" t="t" r="r" b="b"/>
            <a:pathLst>
              <a:path w="12470376" h="10314892">
                <a:moveTo>
                  <a:pt x="0" y="0"/>
                </a:moveTo>
                <a:lnTo>
                  <a:pt x="12470376" y="0"/>
                </a:lnTo>
                <a:lnTo>
                  <a:pt x="12470376" y="10314892"/>
                </a:lnTo>
                <a:lnTo>
                  <a:pt x="0" y="103148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b="-20896"/>
            </a:stretch>
          </a:blipFill>
        </p:spPr>
        <p:txBody>
          <a:bodyPr/>
          <a:lstStyle/>
          <a:p>
            <a:endParaRPr lang="ko-KR" altLang="en-US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TextBox 7"/>
          <p:cNvSpPr txBox="1"/>
          <p:nvPr/>
        </p:nvSpPr>
        <p:spPr>
          <a:xfrm>
            <a:off x="1028700" y="4073391"/>
            <a:ext cx="14516100" cy="13195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11049"/>
              </a:lnSpc>
              <a:spcBef>
                <a:spcPct val="0"/>
              </a:spcBef>
            </a:pPr>
            <a:r>
              <a:rPr lang="en-US" altLang="ko-KR" sz="8499" spc="-169" dirty="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4. </a:t>
            </a:r>
            <a:r>
              <a:rPr lang="ko-KR" altLang="en-US" sz="8499" spc="-169" dirty="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데이터 이관 코드</a:t>
            </a:r>
            <a:endParaRPr lang="en-US" sz="8499" spc="-169" dirty="0">
              <a:solidFill>
                <a:srgbClr val="FFFF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8" name="Freeform 8"/>
          <p:cNvSpPr/>
          <p:nvPr/>
        </p:nvSpPr>
        <p:spPr>
          <a:xfrm rot="5400000">
            <a:off x="1038597" y="1018803"/>
            <a:ext cx="1068868" cy="1088661"/>
          </a:xfrm>
          <a:custGeom>
            <a:avLst/>
            <a:gdLst/>
            <a:ahLst/>
            <a:cxnLst/>
            <a:rect l="l" t="t" r="r" b="b"/>
            <a:pathLst>
              <a:path w="1068868" h="1088661">
                <a:moveTo>
                  <a:pt x="0" y="0"/>
                </a:moveTo>
                <a:lnTo>
                  <a:pt x="1068867" y="0"/>
                </a:lnTo>
                <a:lnTo>
                  <a:pt x="1068867" y="1088661"/>
                </a:lnTo>
                <a:lnTo>
                  <a:pt x="0" y="10886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99327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-3696577" y="4763377"/>
            <a:ext cx="10287000" cy="760245"/>
          </a:xfrm>
          <a:custGeom>
            <a:avLst/>
            <a:gdLst/>
            <a:ahLst/>
            <a:cxnLst/>
            <a:rect l="l" t="t" r="r" b="b"/>
            <a:pathLst>
              <a:path w="10287000" h="760245">
                <a:moveTo>
                  <a:pt x="0" y="0"/>
                </a:moveTo>
                <a:lnTo>
                  <a:pt x="10287000" y="0"/>
                </a:lnTo>
                <a:lnTo>
                  <a:pt x="10287000" y="760246"/>
                </a:lnTo>
                <a:lnTo>
                  <a:pt x="0" y="76024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171" t="-308623" r="-7088" b="-1042730"/>
            </a:stretch>
          </a:blipFill>
        </p:spPr>
        <p:txBody>
          <a:bodyPr/>
          <a:lstStyle/>
          <a:p>
            <a:endParaRPr lang="ko-KR" altLang="en-US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9146FCE-B02F-0A83-5B67-16DDB3F35F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257300"/>
            <a:ext cx="10325995" cy="70104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20A4E86-C85C-A6FE-FB1E-48746AB2EC2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1240971"/>
            <a:ext cx="14303168" cy="73152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BA673B1-9EDC-DB79-1DAC-3C3E0A7B80E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999672"/>
            <a:ext cx="14587302" cy="772522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2ACA80FD-F894-8A48-50EA-15B2063CA24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663" y="999672"/>
            <a:ext cx="15193267" cy="782138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5F1183B3-B6BF-4BD4-A08E-AD38C548C1E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4377" y="968828"/>
            <a:ext cx="15400004" cy="8318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8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9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>
            <a:off x="3421381" y="0"/>
            <a:ext cx="12470376" cy="10314892"/>
          </a:xfrm>
          <a:custGeom>
            <a:avLst/>
            <a:gdLst/>
            <a:ahLst/>
            <a:cxnLst/>
            <a:rect l="l" t="t" r="r" b="b"/>
            <a:pathLst>
              <a:path w="12470376" h="10314892">
                <a:moveTo>
                  <a:pt x="0" y="0"/>
                </a:moveTo>
                <a:lnTo>
                  <a:pt x="12470376" y="0"/>
                </a:lnTo>
                <a:lnTo>
                  <a:pt x="12470376" y="10314892"/>
                </a:lnTo>
                <a:lnTo>
                  <a:pt x="0" y="103148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b="-20896"/>
            </a:stretch>
          </a:blipFill>
        </p:spPr>
        <p:txBody>
          <a:bodyPr/>
          <a:lstStyle/>
          <a:p>
            <a:endParaRPr lang="ko-KR" altLang="en-US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TextBox 7"/>
          <p:cNvSpPr txBox="1"/>
          <p:nvPr/>
        </p:nvSpPr>
        <p:spPr>
          <a:xfrm>
            <a:off x="1028700" y="4073391"/>
            <a:ext cx="11344275" cy="13195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1049"/>
              </a:lnSpc>
              <a:spcBef>
                <a:spcPct val="0"/>
              </a:spcBef>
            </a:pPr>
            <a:r>
              <a:rPr lang="en-US" altLang="ko-KR" sz="8499" spc="-169" dirty="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1. </a:t>
            </a:r>
            <a:r>
              <a:rPr lang="ko-KR" altLang="en-US" sz="8499" spc="-169" dirty="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프로젝트 계획</a:t>
            </a:r>
            <a:endParaRPr lang="en-US" sz="8499" spc="-169" dirty="0">
              <a:solidFill>
                <a:srgbClr val="FFFF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8" name="Freeform 8"/>
          <p:cNvSpPr/>
          <p:nvPr/>
        </p:nvSpPr>
        <p:spPr>
          <a:xfrm rot="5400000">
            <a:off x="1038597" y="1018803"/>
            <a:ext cx="1068868" cy="1088661"/>
          </a:xfrm>
          <a:custGeom>
            <a:avLst/>
            <a:gdLst/>
            <a:ahLst/>
            <a:cxnLst/>
            <a:rect l="l" t="t" r="r" b="b"/>
            <a:pathLst>
              <a:path w="1068868" h="1088661">
                <a:moveTo>
                  <a:pt x="0" y="0"/>
                </a:moveTo>
                <a:lnTo>
                  <a:pt x="1068867" y="0"/>
                </a:lnTo>
                <a:lnTo>
                  <a:pt x="1068867" y="1088661"/>
                </a:lnTo>
                <a:lnTo>
                  <a:pt x="0" y="10886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-3696577" y="4763377"/>
            <a:ext cx="10287000" cy="760245"/>
          </a:xfrm>
          <a:custGeom>
            <a:avLst/>
            <a:gdLst/>
            <a:ahLst/>
            <a:cxnLst/>
            <a:rect l="l" t="t" r="r" b="b"/>
            <a:pathLst>
              <a:path w="10287000" h="760245">
                <a:moveTo>
                  <a:pt x="0" y="0"/>
                </a:moveTo>
                <a:lnTo>
                  <a:pt x="10287000" y="0"/>
                </a:lnTo>
                <a:lnTo>
                  <a:pt x="10287000" y="760246"/>
                </a:lnTo>
                <a:lnTo>
                  <a:pt x="0" y="76024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171" t="-308623" r="-7088" b="-1042730"/>
            </a:stretch>
          </a:blipFill>
        </p:spPr>
        <p:txBody>
          <a:bodyPr/>
          <a:lstStyle/>
          <a:p>
            <a:endParaRPr lang="ko-KR" altLang="en-US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8F0C31F-9415-CB63-0A26-3D8BF47849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00" y="1562100"/>
            <a:ext cx="11489267" cy="6477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0508274-E106-43CD-E15A-CDF70018E3E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1257300"/>
            <a:ext cx="12251267" cy="6858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C461A57-3E1E-1283-6011-D9E3EE56ABF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7656" y="1248228"/>
            <a:ext cx="12318683" cy="701947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1B5DB6B-09D4-228C-55D5-E6BDA28E504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5729" y="1103086"/>
            <a:ext cx="12484680" cy="739321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ADCAA28-A609-BB69-33E8-4708A22CE6D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0697" y="1103086"/>
            <a:ext cx="13312671" cy="7705272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97627638-6522-2C95-C251-6BD2199B701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3419" y="1014831"/>
            <a:ext cx="13739565" cy="804934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8947E9EA-26D5-8459-C7BA-C1AABD7F6C0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7950" y="998260"/>
            <a:ext cx="14496824" cy="8185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894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-3696577" y="4763377"/>
            <a:ext cx="10287000" cy="760245"/>
          </a:xfrm>
          <a:custGeom>
            <a:avLst/>
            <a:gdLst/>
            <a:ahLst/>
            <a:cxnLst/>
            <a:rect l="l" t="t" r="r" b="b"/>
            <a:pathLst>
              <a:path w="10287000" h="760245">
                <a:moveTo>
                  <a:pt x="0" y="0"/>
                </a:moveTo>
                <a:lnTo>
                  <a:pt x="10287000" y="0"/>
                </a:lnTo>
                <a:lnTo>
                  <a:pt x="10287000" y="760246"/>
                </a:lnTo>
                <a:lnTo>
                  <a:pt x="0" y="76024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171" t="-308623" r="-7088" b="-1042730"/>
            </a:stretch>
          </a:blipFill>
        </p:spPr>
        <p:txBody>
          <a:bodyPr/>
          <a:lstStyle/>
          <a:p>
            <a:endParaRPr lang="ko-KR" altLang="en-US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92EBE2A-0967-6C29-FA36-418DDEDB8E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3467100"/>
            <a:ext cx="13793073" cy="2667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C3BBD58-C6FB-FE04-DBEE-0C72D3186C7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1485900"/>
            <a:ext cx="14321057" cy="70866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78E9A5D-D9FE-5478-1615-141F3E91CC9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1333500"/>
            <a:ext cx="15102387" cy="74676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273BD15-AB2E-D930-9788-FC414913FEC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1028700"/>
            <a:ext cx="15395059" cy="84582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2F5ED1EA-5F37-E5A0-5EAC-4176FC88672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1532" y="800100"/>
            <a:ext cx="15509284" cy="929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401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-3696577" y="4763377"/>
            <a:ext cx="10287000" cy="760245"/>
          </a:xfrm>
          <a:custGeom>
            <a:avLst/>
            <a:gdLst/>
            <a:ahLst/>
            <a:cxnLst/>
            <a:rect l="l" t="t" r="r" b="b"/>
            <a:pathLst>
              <a:path w="10287000" h="760245">
                <a:moveTo>
                  <a:pt x="0" y="0"/>
                </a:moveTo>
                <a:lnTo>
                  <a:pt x="10287000" y="0"/>
                </a:lnTo>
                <a:lnTo>
                  <a:pt x="10287000" y="760246"/>
                </a:lnTo>
                <a:lnTo>
                  <a:pt x="0" y="76024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171" t="-308623" r="-7088" b="-1042730"/>
            </a:stretch>
          </a:blipFill>
        </p:spPr>
        <p:txBody>
          <a:bodyPr/>
          <a:lstStyle/>
          <a:p>
            <a:endParaRPr lang="ko-KR" altLang="en-US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5DBDE48-8610-19F1-3F8A-17BEBF690B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2781300"/>
            <a:ext cx="13231248" cy="42672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14DD166-6C83-3F63-61F1-6470962369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1866900"/>
            <a:ext cx="13862788" cy="72390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C194F5A-E70C-E94B-A344-5AAC6330338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3880" y="1364412"/>
            <a:ext cx="16229087" cy="8046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437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-3696577" y="4763377"/>
            <a:ext cx="10287000" cy="760245"/>
          </a:xfrm>
          <a:custGeom>
            <a:avLst/>
            <a:gdLst/>
            <a:ahLst/>
            <a:cxnLst/>
            <a:rect l="l" t="t" r="r" b="b"/>
            <a:pathLst>
              <a:path w="10287000" h="760245">
                <a:moveTo>
                  <a:pt x="0" y="0"/>
                </a:moveTo>
                <a:lnTo>
                  <a:pt x="10287000" y="0"/>
                </a:lnTo>
                <a:lnTo>
                  <a:pt x="10287000" y="760246"/>
                </a:lnTo>
                <a:lnTo>
                  <a:pt x="0" y="76024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171" t="-308623" r="-7088" b="-1042730"/>
            </a:stretch>
          </a:blipFill>
        </p:spPr>
        <p:txBody>
          <a:bodyPr/>
          <a:lstStyle/>
          <a:p>
            <a:endParaRPr lang="ko-KR" altLang="en-US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58B962F-3729-0CEE-6B88-4B767C3C87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1905000"/>
            <a:ext cx="15565097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58166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9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>
            <a:off x="3352800" y="0"/>
            <a:ext cx="12470376" cy="10314892"/>
          </a:xfrm>
          <a:custGeom>
            <a:avLst/>
            <a:gdLst/>
            <a:ahLst/>
            <a:cxnLst/>
            <a:rect l="l" t="t" r="r" b="b"/>
            <a:pathLst>
              <a:path w="12470376" h="10314892">
                <a:moveTo>
                  <a:pt x="0" y="0"/>
                </a:moveTo>
                <a:lnTo>
                  <a:pt x="12470376" y="0"/>
                </a:lnTo>
                <a:lnTo>
                  <a:pt x="12470376" y="10314892"/>
                </a:lnTo>
                <a:lnTo>
                  <a:pt x="0" y="103148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b="-20896"/>
            </a:stretch>
          </a:blipFill>
        </p:spPr>
        <p:txBody>
          <a:bodyPr/>
          <a:lstStyle/>
          <a:p>
            <a:endParaRPr lang="ko-KR" altLang="en-US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TextBox 7"/>
          <p:cNvSpPr txBox="1"/>
          <p:nvPr/>
        </p:nvSpPr>
        <p:spPr>
          <a:xfrm>
            <a:off x="2329938" y="4483704"/>
            <a:ext cx="14516100" cy="13195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1049"/>
              </a:lnSpc>
              <a:spcBef>
                <a:spcPct val="0"/>
              </a:spcBef>
            </a:pPr>
            <a:r>
              <a:rPr lang="ko-KR" altLang="en-US" sz="8499" spc="-169" dirty="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감사합니다</a:t>
            </a:r>
            <a:r>
              <a:rPr lang="en-US" altLang="ko-KR" sz="8499" spc="-169" dirty="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~!!!</a:t>
            </a:r>
          </a:p>
        </p:txBody>
      </p:sp>
      <p:sp>
        <p:nvSpPr>
          <p:cNvPr id="8" name="Freeform 8"/>
          <p:cNvSpPr/>
          <p:nvPr/>
        </p:nvSpPr>
        <p:spPr>
          <a:xfrm rot="5400000">
            <a:off x="1038597" y="1018803"/>
            <a:ext cx="1068868" cy="1088661"/>
          </a:xfrm>
          <a:custGeom>
            <a:avLst/>
            <a:gdLst/>
            <a:ahLst/>
            <a:cxnLst/>
            <a:rect l="l" t="t" r="r" b="b"/>
            <a:pathLst>
              <a:path w="1068868" h="1088661">
                <a:moveTo>
                  <a:pt x="0" y="0"/>
                </a:moveTo>
                <a:lnTo>
                  <a:pt x="1068867" y="0"/>
                </a:lnTo>
                <a:lnTo>
                  <a:pt x="1068867" y="1088661"/>
                </a:lnTo>
                <a:lnTo>
                  <a:pt x="0" y="10886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685992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-3696577" y="4763377"/>
            <a:ext cx="10287000" cy="760245"/>
          </a:xfrm>
          <a:custGeom>
            <a:avLst/>
            <a:gdLst/>
            <a:ahLst/>
            <a:cxnLst/>
            <a:rect l="l" t="t" r="r" b="b"/>
            <a:pathLst>
              <a:path w="10287000" h="760245">
                <a:moveTo>
                  <a:pt x="0" y="0"/>
                </a:moveTo>
                <a:lnTo>
                  <a:pt x="10287000" y="0"/>
                </a:lnTo>
                <a:lnTo>
                  <a:pt x="10287000" y="760246"/>
                </a:lnTo>
                <a:lnTo>
                  <a:pt x="0" y="76024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171" t="-308623" r="-7088" b="-1042730"/>
            </a:stretch>
          </a:blipFill>
        </p:spPr>
        <p:txBody>
          <a:bodyPr/>
          <a:lstStyle/>
          <a:p>
            <a:endParaRPr lang="ko-KR" altLang="en-US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DB982FC4-AEC2-F9B5-8311-238227A8A5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36932">
            <a:off x="1883283" y="4399202"/>
            <a:ext cx="9409524" cy="103809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D66ABECB-43C7-6251-631D-4E53461E10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02244">
            <a:off x="2235341" y="1732311"/>
            <a:ext cx="9133333" cy="112381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E539A79A-2E19-2D30-47D5-D384EDF3C9B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87937">
            <a:off x="9546467" y="2903020"/>
            <a:ext cx="7238095" cy="1171429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C27C6CF2-E496-CD77-E2BE-76E1309848B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30519">
            <a:off x="2678471" y="7198116"/>
            <a:ext cx="8057143" cy="1495238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0C39ECFB-2739-531B-3C1C-0E31E78CE13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87825">
            <a:off x="9300232" y="5898348"/>
            <a:ext cx="5638095" cy="120952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-3696577" y="4763377"/>
            <a:ext cx="10287000" cy="760245"/>
          </a:xfrm>
          <a:custGeom>
            <a:avLst/>
            <a:gdLst/>
            <a:ahLst/>
            <a:cxnLst/>
            <a:rect l="l" t="t" r="r" b="b"/>
            <a:pathLst>
              <a:path w="10287000" h="760245">
                <a:moveTo>
                  <a:pt x="0" y="0"/>
                </a:moveTo>
                <a:lnTo>
                  <a:pt x="10287000" y="0"/>
                </a:lnTo>
                <a:lnTo>
                  <a:pt x="10287000" y="760246"/>
                </a:lnTo>
                <a:lnTo>
                  <a:pt x="0" y="76024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171" t="-308623" r="-7088" b="-1042730"/>
            </a:stretch>
          </a:blipFill>
        </p:spPr>
        <p:txBody>
          <a:bodyPr/>
          <a:lstStyle/>
          <a:p>
            <a:endParaRPr lang="ko-KR" altLang="en-US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38013C1-DD46-DFE1-6176-ADD2C1CCD1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9850" y="1943100"/>
            <a:ext cx="9941988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B7D23ADD-6FA8-BF67-EF50-7856D689700B}"/>
              </a:ext>
            </a:extLst>
          </p:cNvPr>
          <p:cNvSpPr/>
          <p:nvPr/>
        </p:nvSpPr>
        <p:spPr>
          <a:xfrm>
            <a:off x="5105400" y="2705100"/>
            <a:ext cx="5181600" cy="762000"/>
          </a:xfrm>
          <a:prstGeom prst="rect">
            <a:avLst/>
          </a:prstGeom>
          <a:noFill/>
          <a:ln w="69850" cmpd="sng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B7A9937-27B9-C9D1-981E-FB47C8596612}"/>
              </a:ext>
            </a:extLst>
          </p:cNvPr>
          <p:cNvSpPr/>
          <p:nvPr/>
        </p:nvSpPr>
        <p:spPr>
          <a:xfrm>
            <a:off x="5257800" y="6591300"/>
            <a:ext cx="3352800" cy="380999"/>
          </a:xfrm>
          <a:prstGeom prst="rect">
            <a:avLst/>
          </a:prstGeom>
          <a:noFill/>
          <a:ln w="69850" cmpd="sng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DA7A193-3C5E-A92B-6581-0C5720A040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95789"/>
            <a:ext cx="9525750" cy="9895420"/>
          </a:xfrm>
          <a:prstGeom prst="rect">
            <a:avLst/>
          </a:prstGeom>
        </p:spPr>
      </p:pic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7DA064A5-6E1B-81CB-4967-549154DA425B}"/>
              </a:ext>
            </a:extLst>
          </p:cNvPr>
          <p:cNvCxnSpPr/>
          <p:nvPr/>
        </p:nvCxnSpPr>
        <p:spPr>
          <a:xfrm>
            <a:off x="7848600" y="9182100"/>
            <a:ext cx="5715000" cy="0"/>
          </a:xfrm>
          <a:prstGeom prst="line">
            <a:avLst/>
          </a:prstGeom>
          <a:ln w="539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2BA3239C-9E60-253F-4EB3-6FC9A9E45D02}"/>
              </a:ext>
            </a:extLst>
          </p:cNvPr>
          <p:cNvCxnSpPr>
            <a:cxnSpLocks/>
          </p:cNvCxnSpPr>
          <p:nvPr/>
        </p:nvCxnSpPr>
        <p:spPr>
          <a:xfrm>
            <a:off x="4799850" y="9715500"/>
            <a:ext cx="4953750" cy="0"/>
          </a:xfrm>
          <a:prstGeom prst="line">
            <a:avLst/>
          </a:prstGeom>
          <a:ln w="539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972F267C-3F1F-2211-75B4-5B590713A9E9}"/>
              </a:ext>
            </a:extLst>
          </p:cNvPr>
          <p:cNvCxnSpPr>
            <a:cxnSpLocks/>
          </p:cNvCxnSpPr>
          <p:nvPr/>
        </p:nvCxnSpPr>
        <p:spPr>
          <a:xfrm>
            <a:off x="6096000" y="7200900"/>
            <a:ext cx="5715000" cy="0"/>
          </a:xfrm>
          <a:prstGeom prst="line">
            <a:avLst/>
          </a:prstGeom>
          <a:ln w="539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618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-3696577" y="4763377"/>
            <a:ext cx="10287000" cy="760245"/>
          </a:xfrm>
          <a:custGeom>
            <a:avLst/>
            <a:gdLst/>
            <a:ahLst/>
            <a:cxnLst/>
            <a:rect l="l" t="t" r="r" b="b"/>
            <a:pathLst>
              <a:path w="10287000" h="760245">
                <a:moveTo>
                  <a:pt x="0" y="0"/>
                </a:moveTo>
                <a:lnTo>
                  <a:pt x="10287000" y="0"/>
                </a:lnTo>
                <a:lnTo>
                  <a:pt x="10287000" y="760246"/>
                </a:lnTo>
                <a:lnTo>
                  <a:pt x="0" y="76024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171" t="-308623" r="-7088" b="-1042730"/>
            </a:stretch>
          </a:blipFill>
        </p:spPr>
        <p:txBody>
          <a:bodyPr/>
          <a:lstStyle/>
          <a:p>
            <a:endParaRPr lang="ko-KR" altLang="en-US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0ECF4D3-7FE4-34A4-4297-D255B41A50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5000" y="495301"/>
            <a:ext cx="7438873" cy="9597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8289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-3696577" y="4763377"/>
            <a:ext cx="10287000" cy="760245"/>
          </a:xfrm>
          <a:custGeom>
            <a:avLst/>
            <a:gdLst/>
            <a:ahLst/>
            <a:cxnLst/>
            <a:rect l="l" t="t" r="r" b="b"/>
            <a:pathLst>
              <a:path w="10287000" h="760245">
                <a:moveTo>
                  <a:pt x="0" y="0"/>
                </a:moveTo>
                <a:lnTo>
                  <a:pt x="10287000" y="0"/>
                </a:lnTo>
                <a:lnTo>
                  <a:pt x="10287000" y="760246"/>
                </a:lnTo>
                <a:lnTo>
                  <a:pt x="0" y="76024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171" t="-308623" r="-7088" b="-1042730"/>
            </a:stretch>
          </a:blipFill>
        </p:spPr>
        <p:txBody>
          <a:bodyPr/>
          <a:lstStyle/>
          <a:p>
            <a:endParaRPr lang="ko-KR" altLang="en-US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E6E2DD8-E7DA-3CDF-DDB4-8C400CCC95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75220" y="1479314"/>
            <a:ext cx="12207680" cy="861718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B92AD48-545C-B64A-518A-43A8206387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17103" y="495300"/>
            <a:ext cx="9853794" cy="9677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11AA080-1641-05E7-B299-8B7224420CEF}"/>
              </a:ext>
            </a:extLst>
          </p:cNvPr>
          <p:cNvSpPr txBox="1"/>
          <p:nvPr/>
        </p:nvSpPr>
        <p:spPr>
          <a:xfrm>
            <a:off x="6477000" y="202168"/>
            <a:ext cx="541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요구사항정의서</a:t>
            </a:r>
          </a:p>
        </p:txBody>
      </p:sp>
    </p:spTree>
    <p:extLst>
      <p:ext uri="{BB962C8B-B14F-4D97-AF65-F5344CB8AC3E}">
        <p14:creationId xmlns:p14="http://schemas.microsoft.com/office/powerpoint/2010/main" val="3652469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-3696577" y="4763377"/>
            <a:ext cx="10287000" cy="760245"/>
          </a:xfrm>
          <a:custGeom>
            <a:avLst/>
            <a:gdLst/>
            <a:ahLst/>
            <a:cxnLst/>
            <a:rect l="l" t="t" r="r" b="b"/>
            <a:pathLst>
              <a:path w="10287000" h="760245">
                <a:moveTo>
                  <a:pt x="0" y="0"/>
                </a:moveTo>
                <a:lnTo>
                  <a:pt x="10287000" y="0"/>
                </a:lnTo>
                <a:lnTo>
                  <a:pt x="10287000" y="760246"/>
                </a:lnTo>
                <a:lnTo>
                  <a:pt x="0" y="76024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171" t="-308623" r="-7088" b="-1042730"/>
            </a:stretch>
          </a:blipFill>
        </p:spPr>
        <p:txBody>
          <a:bodyPr/>
          <a:lstStyle/>
          <a:p>
            <a:endParaRPr lang="ko-KR" altLang="en-US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9AFDD3F-9375-3B6A-7902-9DFC4A89E9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9094" y="919567"/>
            <a:ext cx="7052402" cy="558603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9776B74-8104-F88C-E01E-077806E08C4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0" y="919898"/>
            <a:ext cx="8077200" cy="544626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B7EEA84-B5B6-06C1-1613-37CCCEFCCB8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9094" y="6362701"/>
            <a:ext cx="7714633" cy="36576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E598408-550C-B081-AA51-D54CA656CE7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9801" y="5132035"/>
            <a:ext cx="7391400" cy="4888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6926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221</TotalTime>
  <Words>500</Words>
  <Application>Microsoft Office PowerPoint</Application>
  <PresentationFormat>사용자 지정</PresentationFormat>
  <Paragraphs>126</Paragraphs>
  <Slides>44</Slides>
  <Notes>28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44</vt:i4>
      </vt:variant>
    </vt:vector>
  </HeadingPairs>
  <TitlesOfParts>
    <vt:vector size="49" baseType="lpstr">
      <vt:lpstr>나눔고딕 ExtraBold</vt:lpstr>
      <vt:lpstr>맑은 고딕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Yellow Professional Gradient Project Plan Brainstorm Presentation</dc:title>
  <dc:creator>박정현</dc:creator>
  <cp:lastModifiedBy>정현 박</cp:lastModifiedBy>
  <cp:revision>11</cp:revision>
  <dcterms:created xsi:type="dcterms:W3CDTF">2006-08-16T00:00:00Z</dcterms:created>
  <dcterms:modified xsi:type="dcterms:W3CDTF">2023-10-12T06:13:47Z</dcterms:modified>
  <cp:version/>
</cp:coreProperties>
</file>